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259" r:id="rId5"/>
    <p:sldId id="260" r:id="rId6"/>
    <p:sldId id="261" r:id="rId7"/>
    <p:sldId id="262" r:id="rId8"/>
    <p:sldId id="265" r:id="rId9"/>
    <p:sldId id="266" r:id="rId10"/>
    <p:sldId id="264" r:id="rId11"/>
    <p:sldId id="267" r:id="rId12"/>
    <p:sldId id="268" r:id="rId13"/>
    <p:sldId id="278" r:id="rId14"/>
    <p:sldId id="271" r:id="rId15"/>
    <p:sldId id="279" r:id="rId16"/>
    <p:sldId id="269" r:id="rId17"/>
    <p:sldId id="272" r:id="rId18"/>
    <p:sldId id="276" r:id="rId19"/>
    <p:sldId id="270" r:id="rId20"/>
    <p:sldId id="273" r:id="rId21"/>
    <p:sldId id="274" r:id="rId22"/>
    <p:sldId id="275" r:id="rId23"/>
    <p:sldId id="263" r:id="rId24"/>
    <p:sldId id="277" r:id="rId25"/>
  </p:sldIdLst>
  <p:sldSz cx="9144000" cy="6858000" type="screen4x3"/>
  <p:notesSz cx="6858000" cy="9144000"/>
  <p:defaultTex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8052"/>
    <a:srgbClr val="01634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en-US" smtClean="0"/>
              <a:t>Click to edit Master title style</a:t>
            </a:r>
            <a:endParaRPr lang="fr-CA"/>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r-CA"/>
          </a:p>
        </p:txBody>
      </p:sp>
      <p:sp>
        <p:nvSpPr>
          <p:cNvPr id="4" name="Espace réservé de la date 3"/>
          <p:cNvSpPr>
            <a:spLocks noGrp="1"/>
          </p:cNvSpPr>
          <p:nvPr>
            <p:ph type="dt" sz="half" idx="10"/>
          </p:nvPr>
        </p:nvSpPr>
        <p:spPr/>
        <p:txBody>
          <a:bodyPr/>
          <a:lstStyle>
            <a:lvl1pPr>
              <a:defRPr/>
            </a:lvl1pPr>
          </a:lstStyle>
          <a:p>
            <a:fld id="{6CB7A997-7E01-4DDF-A812-2DA27347A0DC}" type="datetimeFigureOut">
              <a:rPr lang="fr-FR"/>
              <a:pPr/>
              <a:t>21/03/2011</a:t>
            </a:fld>
            <a:endParaRPr lang="fr-CA"/>
          </a:p>
        </p:txBody>
      </p:sp>
      <p:sp>
        <p:nvSpPr>
          <p:cNvPr id="5" name="Espace réservé du pied de page 4"/>
          <p:cNvSpPr>
            <a:spLocks noGrp="1"/>
          </p:cNvSpPr>
          <p:nvPr>
            <p:ph type="ftr" sz="quarter" idx="11"/>
          </p:nvPr>
        </p:nvSpPr>
        <p:spPr/>
        <p:txBody>
          <a:bodyPr/>
          <a:lstStyle>
            <a:lvl1pPr>
              <a:defRPr/>
            </a:lvl1pPr>
          </a:lstStyle>
          <a:p>
            <a:endParaRPr lang="fr-CA"/>
          </a:p>
        </p:txBody>
      </p:sp>
      <p:sp>
        <p:nvSpPr>
          <p:cNvPr id="6" name="Espace réservé du numéro de diapositive 5"/>
          <p:cNvSpPr>
            <a:spLocks noGrp="1"/>
          </p:cNvSpPr>
          <p:nvPr>
            <p:ph type="sldNum" sz="quarter" idx="12"/>
          </p:nvPr>
        </p:nvSpPr>
        <p:spPr/>
        <p:txBody>
          <a:bodyPr/>
          <a:lstStyle>
            <a:lvl1pPr>
              <a:defRPr/>
            </a:lvl1pPr>
          </a:lstStyle>
          <a:p>
            <a:fld id="{EB0062DF-F673-4FDE-8B32-E9E1A0023D8B}" type="slidenum">
              <a:rPr lang="fr-CA"/>
              <a:pPr/>
              <a:t>‹#›</a:t>
            </a:fld>
            <a:endParaRPr lang="fr-C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e la date 3"/>
          <p:cNvSpPr>
            <a:spLocks noGrp="1"/>
          </p:cNvSpPr>
          <p:nvPr>
            <p:ph type="dt" sz="half" idx="10"/>
          </p:nvPr>
        </p:nvSpPr>
        <p:spPr/>
        <p:txBody>
          <a:bodyPr/>
          <a:lstStyle>
            <a:lvl1pPr>
              <a:defRPr/>
            </a:lvl1pPr>
          </a:lstStyle>
          <a:p>
            <a:fld id="{00422F0F-A8BF-41DA-9776-8739B5FD43D2}" type="datetimeFigureOut">
              <a:rPr lang="fr-FR"/>
              <a:pPr/>
              <a:t>21/03/2011</a:t>
            </a:fld>
            <a:endParaRPr lang="fr-CA"/>
          </a:p>
        </p:txBody>
      </p:sp>
      <p:sp>
        <p:nvSpPr>
          <p:cNvPr id="5" name="Espace réservé du pied de page 4"/>
          <p:cNvSpPr>
            <a:spLocks noGrp="1"/>
          </p:cNvSpPr>
          <p:nvPr>
            <p:ph type="ftr" sz="quarter" idx="11"/>
          </p:nvPr>
        </p:nvSpPr>
        <p:spPr/>
        <p:txBody>
          <a:bodyPr/>
          <a:lstStyle>
            <a:lvl1pPr>
              <a:defRPr/>
            </a:lvl1pPr>
          </a:lstStyle>
          <a:p>
            <a:endParaRPr lang="fr-CA"/>
          </a:p>
        </p:txBody>
      </p:sp>
      <p:sp>
        <p:nvSpPr>
          <p:cNvPr id="6" name="Espace réservé du numéro de diapositive 5"/>
          <p:cNvSpPr>
            <a:spLocks noGrp="1"/>
          </p:cNvSpPr>
          <p:nvPr>
            <p:ph type="sldNum" sz="quarter" idx="12"/>
          </p:nvPr>
        </p:nvSpPr>
        <p:spPr/>
        <p:txBody>
          <a:bodyPr/>
          <a:lstStyle>
            <a:lvl1pPr>
              <a:defRPr/>
            </a:lvl1pPr>
          </a:lstStyle>
          <a:p>
            <a:fld id="{ADBB21CA-4FE0-491F-A708-595F1295B39B}" type="slidenum">
              <a:rPr lang="fr-CA"/>
              <a:pPr/>
              <a:t>‹#›</a:t>
            </a:fld>
            <a:endParaRPr lang="fr-C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en-US" smtClean="0"/>
              <a:t>Click to edit Master title style</a:t>
            </a:r>
            <a:endParaRPr lang="fr-CA"/>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e la date 3"/>
          <p:cNvSpPr>
            <a:spLocks noGrp="1"/>
          </p:cNvSpPr>
          <p:nvPr>
            <p:ph type="dt" sz="half" idx="10"/>
          </p:nvPr>
        </p:nvSpPr>
        <p:spPr/>
        <p:txBody>
          <a:bodyPr/>
          <a:lstStyle>
            <a:lvl1pPr>
              <a:defRPr/>
            </a:lvl1pPr>
          </a:lstStyle>
          <a:p>
            <a:fld id="{290B8A2A-F8E2-48A2-8B69-3033D4C82438}" type="datetimeFigureOut">
              <a:rPr lang="fr-FR"/>
              <a:pPr/>
              <a:t>21/03/2011</a:t>
            </a:fld>
            <a:endParaRPr lang="fr-CA"/>
          </a:p>
        </p:txBody>
      </p:sp>
      <p:sp>
        <p:nvSpPr>
          <p:cNvPr id="5" name="Espace réservé du pied de page 4"/>
          <p:cNvSpPr>
            <a:spLocks noGrp="1"/>
          </p:cNvSpPr>
          <p:nvPr>
            <p:ph type="ftr" sz="quarter" idx="11"/>
          </p:nvPr>
        </p:nvSpPr>
        <p:spPr/>
        <p:txBody>
          <a:bodyPr/>
          <a:lstStyle>
            <a:lvl1pPr>
              <a:defRPr/>
            </a:lvl1pPr>
          </a:lstStyle>
          <a:p>
            <a:endParaRPr lang="fr-CA"/>
          </a:p>
        </p:txBody>
      </p:sp>
      <p:sp>
        <p:nvSpPr>
          <p:cNvPr id="6" name="Espace réservé du numéro de diapositive 5"/>
          <p:cNvSpPr>
            <a:spLocks noGrp="1"/>
          </p:cNvSpPr>
          <p:nvPr>
            <p:ph type="sldNum" sz="quarter" idx="12"/>
          </p:nvPr>
        </p:nvSpPr>
        <p:spPr/>
        <p:txBody>
          <a:bodyPr/>
          <a:lstStyle>
            <a:lvl1pPr>
              <a:defRPr/>
            </a:lvl1pPr>
          </a:lstStyle>
          <a:p>
            <a:fld id="{73E18CE5-EA0F-42DD-8122-0AB1743CDF69}" type="slidenum">
              <a:rPr lang="fr-CA"/>
              <a:pPr/>
              <a:t>‹#›</a:t>
            </a:fld>
            <a:endParaRPr lang="fr-C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u contenu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e la date 3"/>
          <p:cNvSpPr>
            <a:spLocks noGrp="1"/>
          </p:cNvSpPr>
          <p:nvPr>
            <p:ph type="dt" sz="half" idx="10"/>
          </p:nvPr>
        </p:nvSpPr>
        <p:spPr/>
        <p:txBody>
          <a:bodyPr/>
          <a:lstStyle>
            <a:lvl1pPr>
              <a:defRPr/>
            </a:lvl1pPr>
          </a:lstStyle>
          <a:p>
            <a:fld id="{DE4A150C-C134-4BDF-AF77-1810DDE255C2}" type="datetimeFigureOut">
              <a:rPr lang="fr-FR"/>
              <a:pPr/>
              <a:t>21/03/2011</a:t>
            </a:fld>
            <a:endParaRPr lang="fr-CA"/>
          </a:p>
        </p:txBody>
      </p:sp>
      <p:sp>
        <p:nvSpPr>
          <p:cNvPr id="5" name="Espace réservé du pied de page 4"/>
          <p:cNvSpPr>
            <a:spLocks noGrp="1"/>
          </p:cNvSpPr>
          <p:nvPr>
            <p:ph type="ftr" sz="quarter" idx="11"/>
          </p:nvPr>
        </p:nvSpPr>
        <p:spPr/>
        <p:txBody>
          <a:bodyPr/>
          <a:lstStyle>
            <a:lvl1pPr>
              <a:defRPr/>
            </a:lvl1pPr>
          </a:lstStyle>
          <a:p>
            <a:endParaRPr lang="fr-CA"/>
          </a:p>
        </p:txBody>
      </p:sp>
      <p:sp>
        <p:nvSpPr>
          <p:cNvPr id="6" name="Espace réservé du numéro de diapositive 5"/>
          <p:cNvSpPr>
            <a:spLocks noGrp="1"/>
          </p:cNvSpPr>
          <p:nvPr>
            <p:ph type="sldNum" sz="quarter" idx="12"/>
          </p:nvPr>
        </p:nvSpPr>
        <p:spPr/>
        <p:txBody>
          <a:bodyPr/>
          <a:lstStyle>
            <a:lvl1pPr>
              <a:defRPr/>
            </a:lvl1pPr>
          </a:lstStyle>
          <a:p>
            <a:fld id="{60BEA66D-71D3-421A-AE36-38994FF3D5A5}" type="slidenum">
              <a:rPr lang="fr-CA"/>
              <a:pPr/>
              <a:t>‹#›</a:t>
            </a:fld>
            <a:endParaRPr lang="fr-C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fr-CA"/>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Espace réservé de la date 3"/>
          <p:cNvSpPr>
            <a:spLocks noGrp="1"/>
          </p:cNvSpPr>
          <p:nvPr>
            <p:ph type="dt" sz="half" idx="10"/>
          </p:nvPr>
        </p:nvSpPr>
        <p:spPr/>
        <p:txBody>
          <a:bodyPr/>
          <a:lstStyle>
            <a:lvl1pPr>
              <a:defRPr/>
            </a:lvl1pPr>
          </a:lstStyle>
          <a:p>
            <a:fld id="{DA048867-FBAB-4DB0-B154-B5E53FC43516}" type="datetimeFigureOut">
              <a:rPr lang="fr-FR"/>
              <a:pPr/>
              <a:t>21/03/2011</a:t>
            </a:fld>
            <a:endParaRPr lang="fr-CA"/>
          </a:p>
        </p:txBody>
      </p:sp>
      <p:sp>
        <p:nvSpPr>
          <p:cNvPr id="5" name="Espace réservé du pied de page 4"/>
          <p:cNvSpPr>
            <a:spLocks noGrp="1"/>
          </p:cNvSpPr>
          <p:nvPr>
            <p:ph type="ftr" sz="quarter" idx="11"/>
          </p:nvPr>
        </p:nvSpPr>
        <p:spPr/>
        <p:txBody>
          <a:bodyPr/>
          <a:lstStyle>
            <a:lvl1pPr>
              <a:defRPr/>
            </a:lvl1pPr>
          </a:lstStyle>
          <a:p>
            <a:endParaRPr lang="fr-CA"/>
          </a:p>
        </p:txBody>
      </p:sp>
      <p:sp>
        <p:nvSpPr>
          <p:cNvPr id="6" name="Espace réservé du numéro de diapositive 5"/>
          <p:cNvSpPr>
            <a:spLocks noGrp="1"/>
          </p:cNvSpPr>
          <p:nvPr>
            <p:ph type="sldNum" sz="quarter" idx="12"/>
          </p:nvPr>
        </p:nvSpPr>
        <p:spPr/>
        <p:txBody>
          <a:bodyPr/>
          <a:lstStyle>
            <a:lvl1pPr>
              <a:defRPr/>
            </a:lvl1pPr>
          </a:lstStyle>
          <a:p>
            <a:fld id="{894B484F-7391-47DB-AA12-6CDB85D1D3ED}" type="slidenum">
              <a:rPr lang="fr-CA"/>
              <a:pPr/>
              <a:t>‹#›</a:t>
            </a:fld>
            <a:endParaRPr lang="fr-C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5" name="Espace réservé de la date 3"/>
          <p:cNvSpPr>
            <a:spLocks noGrp="1"/>
          </p:cNvSpPr>
          <p:nvPr>
            <p:ph type="dt" sz="half" idx="10"/>
          </p:nvPr>
        </p:nvSpPr>
        <p:spPr/>
        <p:txBody>
          <a:bodyPr/>
          <a:lstStyle>
            <a:lvl1pPr>
              <a:defRPr/>
            </a:lvl1pPr>
          </a:lstStyle>
          <a:p>
            <a:fld id="{6EE61249-999D-4042-9F5F-AEF7A8732409}" type="datetimeFigureOut">
              <a:rPr lang="fr-FR"/>
              <a:pPr/>
              <a:t>21/03/2011</a:t>
            </a:fld>
            <a:endParaRPr lang="fr-CA"/>
          </a:p>
        </p:txBody>
      </p:sp>
      <p:sp>
        <p:nvSpPr>
          <p:cNvPr id="6" name="Espace réservé du pied de page 4"/>
          <p:cNvSpPr>
            <a:spLocks noGrp="1"/>
          </p:cNvSpPr>
          <p:nvPr>
            <p:ph type="ftr" sz="quarter" idx="11"/>
          </p:nvPr>
        </p:nvSpPr>
        <p:spPr/>
        <p:txBody>
          <a:bodyPr/>
          <a:lstStyle>
            <a:lvl1pPr>
              <a:defRPr/>
            </a:lvl1pPr>
          </a:lstStyle>
          <a:p>
            <a:endParaRPr lang="fr-CA"/>
          </a:p>
        </p:txBody>
      </p:sp>
      <p:sp>
        <p:nvSpPr>
          <p:cNvPr id="7" name="Espace réservé du numéro de diapositive 5"/>
          <p:cNvSpPr>
            <a:spLocks noGrp="1"/>
          </p:cNvSpPr>
          <p:nvPr>
            <p:ph type="sldNum" sz="quarter" idx="12"/>
          </p:nvPr>
        </p:nvSpPr>
        <p:spPr/>
        <p:txBody>
          <a:bodyPr/>
          <a:lstStyle>
            <a:lvl1pPr>
              <a:defRPr/>
            </a:lvl1pPr>
          </a:lstStyle>
          <a:p>
            <a:fld id="{89073731-D282-4777-8498-66D49E12E9F0}" type="slidenum">
              <a:rPr lang="fr-CA"/>
              <a:pPr/>
              <a:t>‹#›</a:t>
            </a:fld>
            <a:endParaRPr lang="fr-C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CA"/>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7" name="Espace réservé de la date 3"/>
          <p:cNvSpPr>
            <a:spLocks noGrp="1"/>
          </p:cNvSpPr>
          <p:nvPr>
            <p:ph type="dt" sz="half" idx="10"/>
          </p:nvPr>
        </p:nvSpPr>
        <p:spPr/>
        <p:txBody>
          <a:bodyPr/>
          <a:lstStyle>
            <a:lvl1pPr>
              <a:defRPr/>
            </a:lvl1pPr>
          </a:lstStyle>
          <a:p>
            <a:fld id="{1CBC355E-B34D-4729-A409-AF4206C64946}" type="datetimeFigureOut">
              <a:rPr lang="fr-FR"/>
              <a:pPr/>
              <a:t>21/03/2011</a:t>
            </a:fld>
            <a:endParaRPr lang="fr-CA"/>
          </a:p>
        </p:txBody>
      </p:sp>
      <p:sp>
        <p:nvSpPr>
          <p:cNvPr id="8" name="Espace réservé du pied de page 4"/>
          <p:cNvSpPr>
            <a:spLocks noGrp="1"/>
          </p:cNvSpPr>
          <p:nvPr>
            <p:ph type="ftr" sz="quarter" idx="11"/>
          </p:nvPr>
        </p:nvSpPr>
        <p:spPr/>
        <p:txBody>
          <a:bodyPr/>
          <a:lstStyle>
            <a:lvl1pPr>
              <a:defRPr/>
            </a:lvl1pPr>
          </a:lstStyle>
          <a:p>
            <a:endParaRPr lang="fr-CA"/>
          </a:p>
        </p:txBody>
      </p:sp>
      <p:sp>
        <p:nvSpPr>
          <p:cNvPr id="9" name="Espace réservé du numéro de diapositive 5"/>
          <p:cNvSpPr>
            <a:spLocks noGrp="1"/>
          </p:cNvSpPr>
          <p:nvPr>
            <p:ph type="sldNum" sz="quarter" idx="12"/>
          </p:nvPr>
        </p:nvSpPr>
        <p:spPr/>
        <p:txBody>
          <a:bodyPr/>
          <a:lstStyle>
            <a:lvl1pPr>
              <a:defRPr/>
            </a:lvl1pPr>
          </a:lstStyle>
          <a:p>
            <a:fld id="{CB1947AA-578E-452D-976D-E2C428318BE6}" type="slidenum">
              <a:rPr lang="fr-CA"/>
              <a:pPr/>
              <a:t>‹#›</a:t>
            </a:fld>
            <a:endParaRPr lang="fr-C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e la date 3"/>
          <p:cNvSpPr>
            <a:spLocks noGrp="1"/>
          </p:cNvSpPr>
          <p:nvPr>
            <p:ph type="dt" sz="half" idx="10"/>
          </p:nvPr>
        </p:nvSpPr>
        <p:spPr/>
        <p:txBody>
          <a:bodyPr/>
          <a:lstStyle>
            <a:lvl1pPr>
              <a:defRPr/>
            </a:lvl1pPr>
          </a:lstStyle>
          <a:p>
            <a:fld id="{6F5BC88A-0EA9-4C0F-A716-D3EDA387F9FA}" type="datetimeFigureOut">
              <a:rPr lang="fr-FR"/>
              <a:pPr/>
              <a:t>21/03/2011</a:t>
            </a:fld>
            <a:endParaRPr lang="fr-CA"/>
          </a:p>
        </p:txBody>
      </p:sp>
      <p:sp>
        <p:nvSpPr>
          <p:cNvPr id="4" name="Espace réservé du pied de page 4"/>
          <p:cNvSpPr>
            <a:spLocks noGrp="1"/>
          </p:cNvSpPr>
          <p:nvPr>
            <p:ph type="ftr" sz="quarter" idx="11"/>
          </p:nvPr>
        </p:nvSpPr>
        <p:spPr/>
        <p:txBody>
          <a:bodyPr/>
          <a:lstStyle>
            <a:lvl1pPr>
              <a:defRPr/>
            </a:lvl1pPr>
          </a:lstStyle>
          <a:p>
            <a:endParaRPr lang="fr-CA"/>
          </a:p>
        </p:txBody>
      </p:sp>
      <p:sp>
        <p:nvSpPr>
          <p:cNvPr id="5" name="Espace réservé du numéro de diapositive 5"/>
          <p:cNvSpPr>
            <a:spLocks noGrp="1"/>
          </p:cNvSpPr>
          <p:nvPr>
            <p:ph type="sldNum" sz="quarter" idx="12"/>
          </p:nvPr>
        </p:nvSpPr>
        <p:spPr/>
        <p:txBody>
          <a:bodyPr/>
          <a:lstStyle>
            <a:lvl1pPr>
              <a:defRPr/>
            </a:lvl1pPr>
          </a:lstStyle>
          <a:p>
            <a:fld id="{BDBD3074-558A-45B5-A7F9-791356121E00}" type="slidenum">
              <a:rPr lang="fr-CA"/>
              <a:pPr/>
              <a:t>‹#›</a:t>
            </a:fld>
            <a:endParaRPr lang="fr-C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fld id="{FB88BB9E-5A44-4471-9235-44402192C835}" type="datetimeFigureOut">
              <a:rPr lang="fr-FR"/>
              <a:pPr/>
              <a:t>21/03/2011</a:t>
            </a:fld>
            <a:endParaRPr lang="fr-CA"/>
          </a:p>
        </p:txBody>
      </p:sp>
      <p:sp>
        <p:nvSpPr>
          <p:cNvPr id="3" name="Espace réservé du pied de page 4"/>
          <p:cNvSpPr>
            <a:spLocks noGrp="1"/>
          </p:cNvSpPr>
          <p:nvPr>
            <p:ph type="ftr" sz="quarter" idx="11"/>
          </p:nvPr>
        </p:nvSpPr>
        <p:spPr/>
        <p:txBody>
          <a:bodyPr/>
          <a:lstStyle>
            <a:lvl1pPr>
              <a:defRPr/>
            </a:lvl1pPr>
          </a:lstStyle>
          <a:p>
            <a:endParaRPr lang="fr-CA"/>
          </a:p>
        </p:txBody>
      </p:sp>
      <p:sp>
        <p:nvSpPr>
          <p:cNvPr id="4" name="Espace réservé du numéro de diapositive 5"/>
          <p:cNvSpPr>
            <a:spLocks noGrp="1"/>
          </p:cNvSpPr>
          <p:nvPr>
            <p:ph type="sldNum" sz="quarter" idx="12"/>
          </p:nvPr>
        </p:nvSpPr>
        <p:spPr/>
        <p:txBody>
          <a:bodyPr/>
          <a:lstStyle>
            <a:lvl1pPr>
              <a:defRPr/>
            </a:lvl1pPr>
          </a:lstStyle>
          <a:p>
            <a:fld id="{5A02B491-9338-44F6-8384-EC263845C75E}" type="slidenum">
              <a:rPr lang="fr-CA"/>
              <a:pPr/>
              <a:t>‹#›</a:t>
            </a:fld>
            <a:endParaRPr lang="fr-C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fr-CA"/>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fld id="{4F9EABB8-9ABC-494A-852B-4BBFCB02DBA5}" type="datetimeFigureOut">
              <a:rPr lang="fr-FR"/>
              <a:pPr/>
              <a:t>21/03/2011</a:t>
            </a:fld>
            <a:endParaRPr lang="fr-CA"/>
          </a:p>
        </p:txBody>
      </p:sp>
      <p:sp>
        <p:nvSpPr>
          <p:cNvPr id="6" name="Espace réservé du pied de page 4"/>
          <p:cNvSpPr>
            <a:spLocks noGrp="1"/>
          </p:cNvSpPr>
          <p:nvPr>
            <p:ph type="ftr" sz="quarter" idx="11"/>
          </p:nvPr>
        </p:nvSpPr>
        <p:spPr/>
        <p:txBody>
          <a:bodyPr/>
          <a:lstStyle>
            <a:lvl1pPr>
              <a:defRPr/>
            </a:lvl1pPr>
          </a:lstStyle>
          <a:p>
            <a:endParaRPr lang="fr-CA"/>
          </a:p>
        </p:txBody>
      </p:sp>
      <p:sp>
        <p:nvSpPr>
          <p:cNvPr id="7" name="Espace réservé du numéro de diapositive 5"/>
          <p:cNvSpPr>
            <a:spLocks noGrp="1"/>
          </p:cNvSpPr>
          <p:nvPr>
            <p:ph type="sldNum" sz="quarter" idx="12"/>
          </p:nvPr>
        </p:nvSpPr>
        <p:spPr/>
        <p:txBody>
          <a:bodyPr/>
          <a:lstStyle>
            <a:lvl1pPr>
              <a:defRPr/>
            </a:lvl1pPr>
          </a:lstStyle>
          <a:p>
            <a:fld id="{556F607C-443E-4399-8AA7-3D0DA01CD3F8}" type="slidenum">
              <a:rPr lang="fr-CA"/>
              <a:pPr/>
              <a:t>‹#›</a:t>
            </a:fld>
            <a:endParaRPr lang="fr-C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fr-CA"/>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fr-CA"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fld id="{E695B8B5-95F4-4031-98FA-318732F69BA6}" type="datetimeFigureOut">
              <a:rPr lang="fr-FR"/>
              <a:pPr/>
              <a:t>21/03/2011</a:t>
            </a:fld>
            <a:endParaRPr lang="fr-CA"/>
          </a:p>
        </p:txBody>
      </p:sp>
      <p:sp>
        <p:nvSpPr>
          <p:cNvPr id="6" name="Espace réservé du pied de page 4"/>
          <p:cNvSpPr>
            <a:spLocks noGrp="1"/>
          </p:cNvSpPr>
          <p:nvPr>
            <p:ph type="ftr" sz="quarter" idx="11"/>
          </p:nvPr>
        </p:nvSpPr>
        <p:spPr/>
        <p:txBody>
          <a:bodyPr/>
          <a:lstStyle>
            <a:lvl1pPr>
              <a:defRPr/>
            </a:lvl1pPr>
          </a:lstStyle>
          <a:p>
            <a:endParaRPr lang="fr-CA"/>
          </a:p>
        </p:txBody>
      </p:sp>
      <p:sp>
        <p:nvSpPr>
          <p:cNvPr id="7" name="Espace réservé du numéro de diapositive 5"/>
          <p:cNvSpPr>
            <a:spLocks noGrp="1"/>
          </p:cNvSpPr>
          <p:nvPr>
            <p:ph type="sldNum" sz="quarter" idx="12"/>
          </p:nvPr>
        </p:nvSpPr>
        <p:spPr/>
        <p:txBody>
          <a:bodyPr/>
          <a:lstStyle>
            <a:lvl1pPr>
              <a:defRPr/>
            </a:lvl1pPr>
          </a:lstStyle>
          <a:p>
            <a:fld id="{15ECBF62-F63F-44BC-A5F2-F4D64360C6FF}" type="slidenum">
              <a:rPr lang="fr-CA"/>
              <a:pPr/>
              <a:t>‹#›</a:t>
            </a:fld>
            <a:endParaRPr lang="fr-C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smtClean="0"/>
              <a:t>Cliquez pour modifier le style du titre</a:t>
            </a:r>
            <a:endParaRPr lang="fr-CA" smtClean="0"/>
          </a:p>
        </p:txBody>
      </p:sp>
      <p:sp>
        <p:nvSpPr>
          <p:cNvPr id="1027" name="Espace réservé du texte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smtClean="0"/>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B01BD5DC-8BBE-4E03-8080-E12C71540783}" type="datetimeFigureOut">
              <a:rPr lang="fr-FR"/>
              <a:pPr/>
              <a:t>21/03/2011</a:t>
            </a:fld>
            <a:endParaRPr lang="fr-CA"/>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fr-CA"/>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908D5230-0679-4EA6-9A5D-BE143E9A8BE1}" type="slidenum">
              <a:rPr lang="fr-CA"/>
              <a:pPr/>
              <a:t>‹#›</a:t>
            </a:fld>
            <a:endParaRPr lang="fr-C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1.xml"/><Relationship Id="rId4" Type="http://schemas.openxmlformats.org/officeDocument/2006/relationships/image" Target="../media/image4.gif"/></Relationships>
</file>

<file path=ppt/slides/_rels/slide10.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learner.org/interactives/geometry/3d.html" TargetMode="External"/><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hyperlink" Target="http://illuminations.nctm.org/activitydetail.aspx?id=70"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www.google.com/earth/index.html" TargetMode="External"/><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hyperlink" Target="http://sketchup.google.com/"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online.math.uh.edu/MiddleSchool/Modules/Module_3_Measurement/Content/Solids,Nets,andCrossSections-TEXT.pdf" TargetMode="External"/><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10.gif"/></Relationships>
</file>

<file path=ppt/slides/_rels/slide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en.wikipedia.org/wiki/Kunstformen_der_Natur" TargetMode="External"/><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hyperlink" Target="http://caliban.mpiz-koeln.mpg.de/~stueber/haeckel/kunstformen/natur.html" TargetMode="External"/><Relationship Id="rId4" Type="http://schemas.openxmlformats.org/officeDocument/2006/relationships/hyperlink" Target="http://en.wikipedia.org/wiki/Special:BookSources/3791319906"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image" Target="../media/image10.gif"/><Relationship Id="rId4" Type="http://schemas.openxmlformats.org/officeDocument/2006/relationships/image" Target="../media/image9.gif"/></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10.gif"/><Relationship Id="rId5" Type="http://schemas.openxmlformats.org/officeDocument/2006/relationships/image" Target="../media/image17.gif"/><Relationship Id="rId4" Type="http://schemas.openxmlformats.org/officeDocument/2006/relationships/image" Target="../media/image8.gif"/></Relationships>
</file>

<file path=ppt/slides/_rels/slide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18.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re 1"/>
          <p:cNvSpPr>
            <a:spLocks noGrp="1"/>
          </p:cNvSpPr>
          <p:nvPr>
            <p:ph type="ctrTitle"/>
          </p:nvPr>
        </p:nvSpPr>
        <p:spPr>
          <a:xfrm>
            <a:off x="685800" y="2286000"/>
            <a:ext cx="7772400" cy="885825"/>
          </a:xfrm>
        </p:spPr>
        <p:txBody>
          <a:bodyPr/>
          <a:lstStyle/>
          <a:p>
            <a:r>
              <a:rPr lang="en-US" dirty="0" smtClean="0">
                <a:solidFill>
                  <a:schemeClr val="bg1"/>
                </a:solidFill>
              </a:rPr>
              <a:t>Solid</a:t>
            </a:r>
            <a:r>
              <a:rPr lang="fr-CA" dirty="0" smtClean="0">
                <a:solidFill>
                  <a:schemeClr val="bg1"/>
                </a:solidFill>
              </a:rPr>
              <a:t> </a:t>
            </a:r>
            <a:r>
              <a:rPr lang="en-US" dirty="0" smtClean="0">
                <a:solidFill>
                  <a:schemeClr val="bg1"/>
                </a:solidFill>
              </a:rPr>
              <a:t>Geometry</a:t>
            </a:r>
            <a:r>
              <a:rPr lang="fr-CA" dirty="0" smtClean="0">
                <a:solidFill>
                  <a:schemeClr val="bg1"/>
                </a:solidFill>
              </a:rPr>
              <a:t/>
            </a:r>
            <a:br>
              <a:rPr lang="fr-CA" dirty="0" smtClean="0">
                <a:solidFill>
                  <a:schemeClr val="bg1"/>
                </a:solidFill>
              </a:rPr>
            </a:br>
            <a:endParaRPr lang="fr-CA" dirty="0" smtClean="0">
              <a:solidFill>
                <a:schemeClr val="bg1"/>
              </a:solidFill>
            </a:endParaRPr>
          </a:p>
        </p:txBody>
      </p:sp>
      <p:sp>
        <p:nvSpPr>
          <p:cNvPr id="2051" name="Sous-titre 2"/>
          <p:cNvSpPr>
            <a:spLocks noGrp="1"/>
          </p:cNvSpPr>
          <p:nvPr>
            <p:ph type="subTitle" idx="1"/>
          </p:nvPr>
        </p:nvSpPr>
        <p:spPr>
          <a:xfrm>
            <a:off x="1066800" y="2819400"/>
            <a:ext cx="6858000" cy="976312"/>
          </a:xfrm>
        </p:spPr>
        <p:txBody>
          <a:bodyPr/>
          <a:lstStyle/>
          <a:p>
            <a:r>
              <a:rPr lang="fr-CA" dirty="0" smtClean="0">
                <a:solidFill>
                  <a:schemeClr val="bg1"/>
                </a:solidFill>
              </a:rPr>
              <a:t>An exploration of 3-dimentional figures</a:t>
            </a:r>
          </a:p>
        </p:txBody>
      </p:sp>
      <p:pic>
        <p:nvPicPr>
          <p:cNvPr id="8" name="Picture 7" descr="cube1.gif"/>
          <p:cNvPicPr>
            <a:picLocks noChangeAspect="1"/>
          </p:cNvPicPr>
          <p:nvPr/>
        </p:nvPicPr>
        <p:blipFill>
          <a:blip r:embed="rId2" cstate="print"/>
          <a:stretch>
            <a:fillRect/>
          </a:stretch>
        </p:blipFill>
        <p:spPr>
          <a:xfrm>
            <a:off x="1905000" y="4267200"/>
            <a:ext cx="918556" cy="742950"/>
          </a:xfrm>
          <a:prstGeom prst="rect">
            <a:avLst/>
          </a:prstGeom>
        </p:spPr>
      </p:pic>
      <p:pic>
        <p:nvPicPr>
          <p:cNvPr id="9" name="Picture 8" descr="sphere1.gif"/>
          <p:cNvPicPr>
            <a:picLocks noChangeAspect="1"/>
          </p:cNvPicPr>
          <p:nvPr/>
        </p:nvPicPr>
        <p:blipFill>
          <a:blip r:embed="rId3" cstate="print"/>
          <a:stretch>
            <a:fillRect/>
          </a:stretch>
        </p:blipFill>
        <p:spPr>
          <a:xfrm>
            <a:off x="3657600" y="4267200"/>
            <a:ext cx="866775" cy="866775"/>
          </a:xfrm>
          <a:prstGeom prst="rect">
            <a:avLst/>
          </a:prstGeom>
        </p:spPr>
      </p:pic>
      <p:pic>
        <p:nvPicPr>
          <p:cNvPr id="11" name="Picture 10" descr="prism3.gif"/>
          <p:cNvPicPr>
            <a:picLocks noChangeAspect="1"/>
          </p:cNvPicPr>
          <p:nvPr/>
        </p:nvPicPr>
        <p:blipFill>
          <a:blip r:embed="rId4" cstate="print"/>
          <a:stretch>
            <a:fillRect/>
          </a:stretch>
        </p:blipFill>
        <p:spPr>
          <a:xfrm>
            <a:off x="5562600" y="4267200"/>
            <a:ext cx="1643063" cy="81223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3000" fill="hold"/>
                                        <p:tgtEl>
                                          <p:spTgt spid="8"/>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8" presetClass="emph" presetSubtype="0" fill="hold" nodeType="clickEffect">
                                  <p:stCondLst>
                                    <p:cond delay="0"/>
                                  </p:stCondLst>
                                  <p:childTnLst>
                                    <p:animRot by="21600000">
                                      <p:cBhvr>
                                        <p:cTn id="10" dur="3000" fill="hold"/>
                                        <p:tgtEl>
                                          <p:spTgt spid="9"/>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8" presetClass="emph" presetSubtype="0" fill="hold" nodeType="clickEffect">
                                  <p:stCondLst>
                                    <p:cond delay="0"/>
                                  </p:stCondLst>
                                  <p:childTnLst>
                                    <p:animRot by="21600000">
                                      <p:cBhvr>
                                        <p:cTn id="14" dur="3000" fill="hold"/>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dirty="0" smtClean="0">
                <a:solidFill>
                  <a:schemeClr val="bg1"/>
                </a:solidFill>
              </a:rPr>
              <a:t>Drawing solids</a:t>
            </a:r>
          </a:p>
        </p:txBody>
      </p:sp>
      <p:sp>
        <p:nvSpPr>
          <p:cNvPr id="17" name="Espace réservé du contenu 2"/>
          <p:cNvSpPr txBox="1">
            <a:spLocks/>
          </p:cNvSpPr>
          <p:nvPr/>
        </p:nvSpPr>
        <p:spPr bwMode="auto">
          <a:xfrm>
            <a:off x="533400" y="1295400"/>
            <a:ext cx="8382000" cy="5562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Tx/>
              <a:tabLst/>
              <a:defRPr/>
            </a:pPr>
            <a:r>
              <a:rPr lang="en-US" sz="2000" dirty="0" smtClean="0">
                <a:solidFill>
                  <a:schemeClr val="bg1"/>
                </a:solidFill>
                <a:latin typeface="+mn-lt"/>
              </a:rPr>
              <a:t>Knowing how to draw 3-D figures is important to help with visualization, developing formulas for area and volume calculation,  decomposition of more complex shapes and real-world problem solving.</a:t>
            </a:r>
            <a:endParaRPr lang="en-US" sz="200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US" dirty="0" smtClean="0">
              <a:solidFill>
                <a:schemeClr val="bg1"/>
              </a:solidFill>
              <a:latin typeface="+mn-lt"/>
            </a:endParaRPr>
          </a:p>
          <a:p>
            <a:pPr marL="800100" lvl="1" indent="-342900">
              <a:spcBef>
                <a:spcPct val="20000"/>
              </a:spcBef>
              <a:buFont typeface="Arial" pitchFamily="34" charset="0"/>
              <a:buChar char="•"/>
            </a:pPr>
            <a:r>
              <a:rPr lang="en-US" noProof="0" dirty="0" smtClean="0">
                <a:solidFill>
                  <a:srgbClr val="FFC000"/>
                </a:solidFill>
                <a:latin typeface="+mn-lt"/>
              </a:rPr>
              <a:t>Nets are used to represent solids in two dimensions</a:t>
            </a:r>
          </a:p>
          <a:p>
            <a:pPr marL="800100" lvl="1" indent="-342900">
              <a:spcBef>
                <a:spcPct val="20000"/>
              </a:spcBef>
              <a:buFont typeface="Arial" pitchFamily="34" charset="0"/>
              <a:buChar char="•"/>
            </a:pPr>
            <a:endParaRPr lang="en-US" dirty="0" smtClean="0">
              <a:solidFill>
                <a:srgbClr val="FFC000"/>
              </a:solidFill>
              <a:latin typeface="+mn-lt"/>
            </a:endParaRPr>
          </a:p>
          <a:p>
            <a:pPr marL="800100" lvl="1" indent="-342900">
              <a:spcBef>
                <a:spcPct val="20000"/>
              </a:spcBef>
              <a:buFont typeface="Arial" pitchFamily="34" charset="0"/>
              <a:buChar char="•"/>
            </a:pPr>
            <a:endParaRPr lang="en-US" noProof="0" dirty="0" smtClean="0">
              <a:solidFill>
                <a:srgbClr val="FFC000"/>
              </a:solidFill>
              <a:latin typeface="+mn-lt"/>
            </a:endParaRPr>
          </a:p>
          <a:p>
            <a:pPr marL="800100" lvl="1" indent="-342900">
              <a:spcBef>
                <a:spcPct val="20000"/>
              </a:spcBef>
              <a:buFont typeface="Arial" pitchFamily="34" charset="0"/>
              <a:buChar char="•"/>
            </a:pPr>
            <a:endParaRPr lang="en-US" noProof="0" dirty="0" smtClean="0">
              <a:solidFill>
                <a:srgbClr val="FFC000"/>
              </a:solidFill>
              <a:latin typeface="+mn-lt"/>
            </a:endParaRPr>
          </a:p>
          <a:p>
            <a:pPr marL="800100" lvl="1" indent="-342900">
              <a:spcBef>
                <a:spcPct val="20000"/>
              </a:spcBef>
              <a:buFont typeface="Arial" pitchFamily="34" charset="0"/>
              <a:buChar char="•"/>
            </a:pPr>
            <a:endParaRPr lang="en-US" noProof="0" dirty="0" smtClean="0">
              <a:solidFill>
                <a:srgbClr val="FFC000"/>
              </a:solidFill>
              <a:latin typeface="+mn-lt"/>
            </a:endParaRPr>
          </a:p>
          <a:p>
            <a:pPr marL="800100" lvl="1" indent="-342900">
              <a:spcBef>
                <a:spcPct val="20000"/>
              </a:spcBef>
              <a:buFont typeface="Arial" pitchFamily="34" charset="0"/>
              <a:buChar char="•"/>
            </a:pPr>
            <a:endParaRPr lang="en-US" dirty="0" smtClean="0">
              <a:solidFill>
                <a:srgbClr val="FFC000"/>
              </a:solidFill>
              <a:latin typeface="+mn-lt"/>
            </a:endParaRPr>
          </a:p>
          <a:p>
            <a:pPr marL="800100" lvl="1" indent="-342900">
              <a:spcBef>
                <a:spcPct val="20000"/>
              </a:spcBef>
              <a:buFont typeface="Arial" pitchFamily="34" charset="0"/>
              <a:buChar char="•"/>
            </a:pPr>
            <a:r>
              <a:rPr kumimoji="0" lang="en-US" sz="2000" b="0" i="0" u="none" strike="noStrike" kern="1200" cap="none" spc="0" normalizeH="0" baseline="0" dirty="0" smtClean="0">
                <a:ln>
                  <a:noFill/>
                </a:ln>
                <a:solidFill>
                  <a:srgbClr val="FFC000"/>
                </a:solidFill>
                <a:effectLst/>
                <a:uLnTx/>
                <a:uFillTx/>
                <a:latin typeface="+mn-lt"/>
                <a:ea typeface="+mn-ea"/>
                <a:cs typeface="+mn-cs"/>
              </a:rPr>
              <a:t>Euler’s formula is useful</a:t>
            </a:r>
            <a:r>
              <a:rPr kumimoji="0" lang="en-US" sz="2000" b="0" i="0" u="none" strike="noStrike" kern="1200" cap="none" spc="0" normalizeH="0" dirty="0" smtClean="0">
                <a:ln>
                  <a:noFill/>
                </a:ln>
                <a:solidFill>
                  <a:srgbClr val="FFC000"/>
                </a:solidFill>
                <a:effectLst/>
                <a:uLnTx/>
                <a:uFillTx/>
                <a:latin typeface="+mn-lt"/>
                <a:ea typeface="+mn-ea"/>
                <a:cs typeface="+mn-cs"/>
              </a:rPr>
              <a:t> in determining the number of faces (F), vertices (V), and edges (E) in a polygon: </a:t>
            </a:r>
            <a:r>
              <a:rPr lang="en-US" sz="2000" baseline="0" dirty="0" smtClean="0">
                <a:solidFill>
                  <a:schemeClr val="bg1"/>
                </a:solidFill>
                <a:latin typeface="+mn-lt"/>
              </a:rPr>
              <a:t>F+V=E+2          </a:t>
            </a:r>
          </a:p>
          <a:p>
            <a:pPr marL="800100" lvl="1" indent="-342900">
              <a:spcBef>
                <a:spcPct val="20000"/>
              </a:spcBef>
              <a:buFont typeface="Arial" pitchFamily="34" charset="0"/>
              <a:buChar char="•"/>
            </a:pPr>
            <a:r>
              <a:rPr kumimoji="0" lang="en-US" sz="2000" b="0" i="0" u="none" strike="noStrike" kern="1200" cap="none" spc="0" normalizeH="0" dirty="0" smtClean="0">
                <a:ln>
                  <a:noFill/>
                </a:ln>
                <a:solidFill>
                  <a:schemeClr val="bg1"/>
                </a:solidFill>
                <a:effectLst/>
                <a:uLnTx/>
                <a:uFillTx/>
                <a:latin typeface="+mn-lt"/>
                <a:ea typeface="+mn-ea"/>
                <a:cs typeface="+mn-cs"/>
              </a:rPr>
              <a:t>EXAMPLE:  I want to create a play structure with  five rectangular sides and two sides that are pentagons. I would like to put a lamp on each vertex, how many lamps do I need?</a:t>
            </a:r>
            <a:endParaRPr kumimoji="0" lang="en-US" sz="2000" b="0" i="0" u="none" strike="noStrike" kern="1200" cap="none" spc="0" normalizeH="0" baseline="0" dirty="0" smtClean="0">
              <a:ln>
                <a:noFill/>
              </a:ln>
              <a:solidFill>
                <a:schemeClr val="bg1"/>
              </a:solidFill>
              <a:effectLst/>
              <a:uLnTx/>
              <a:uFillTx/>
              <a:latin typeface="+mn-lt"/>
              <a:ea typeface="+mn-ea"/>
              <a:cs typeface="+mn-cs"/>
            </a:endParaRPr>
          </a:p>
          <a:p>
            <a:pPr marL="800100" lvl="1" indent="-342900">
              <a:spcBef>
                <a:spcPct val="20000"/>
              </a:spcBef>
              <a:buFont typeface="Arial" pitchFamily="34" charset="0"/>
              <a:buChar char="•"/>
            </a:pPr>
            <a:endParaRPr kumimoji="0" lang="en-US" sz="2000" b="0" i="0" u="none" strike="noStrike" kern="1200" cap="none" spc="0" normalizeH="0" baseline="0" noProof="0" dirty="0" smtClean="0">
              <a:ln>
                <a:noFill/>
              </a:ln>
              <a:solidFill>
                <a:schemeClr val="bg1"/>
              </a:solidFill>
              <a:effectLst/>
              <a:uLnTx/>
              <a:uFillTx/>
              <a:latin typeface="+mn-lt"/>
              <a:ea typeface="+mn-ea"/>
              <a:cs typeface="+mn-cs"/>
            </a:endParaRPr>
          </a:p>
        </p:txBody>
      </p:sp>
      <p:pic>
        <p:nvPicPr>
          <p:cNvPr id="8" name="Picture 7" descr="net_of_a_cube.gif"/>
          <p:cNvPicPr>
            <a:picLocks noChangeAspect="1"/>
          </p:cNvPicPr>
          <p:nvPr/>
        </p:nvPicPr>
        <p:blipFill>
          <a:blip r:embed="rId3" cstate="print"/>
          <a:stretch>
            <a:fillRect/>
          </a:stretch>
        </p:blipFill>
        <p:spPr>
          <a:xfrm>
            <a:off x="2114550" y="3046523"/>
            <a:ext cx="3219450" cy="1615964"/>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dirty="0" smtClean="0">
                <a:solidFill>
                  <a:schemeClr val="bg1"/>
                </a:solidFill>
              </a:rPr>
              <a:t>Drawing solids</a:t>
            </a:r>
          </a:p>
        </p:txBody>
      </p:sp>
      <p:sp>
        <p:nvSpPr>
          <p:cNvPr id="17" name="Espace réservé du contenu 2"/>
          <p:cNvSpPr txBox="1">
            <a:spLocks/>
          </p:cNvSpPr>
          <p:nvPr/>
        </p:nvSpPr>
        <p:spPr bwMode="auto">
          <a:xfrm>
            <a:off x="533400" y="1295400"/>
            <a:ext cx="8382000" cy="4648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defTabSz="914400" rtl="0" eaLnBrk="1" fontAlgn="base" latinLnBrk="0" hangingPunct="1">
              <a:lnSpc>
                <a:spcPct val="100000"/>
              </a:lnSpc>
              <a:spcBef>
                <a:spcPct val="20000"/>
              </a:spcBef>
              <a:spcAft>
                <a:spcPct val="0"/>
              </a:spcAft>
              <a:buClrTx/>
              <a:buSzTx/>
              <a:tabLst/>
              <a:defRPr/>
            </a:pPr>
            <a:endParaRPr lang="en-US" dirty="0" smtClean="0">
              <a:solidFill>
                <a:schemeClr val="bg1"/>
              </a:solidFill>
              <a:latin typeface="+mn-lt"/>
            </a:endParaRPr>
          </a:p>
          <a:p>
            <a:pPr marL="800100" lvl="1" indent="-342900">
              <a:spcBef>
                <a:spcPct val="20000"/>
              </a:spcBef>
            </a:pPr>
            <a:r>
              <a:rPr lang="en-US" noProof="0" dirty="0" smtClean="0">
                <a:solidFill>
                  <a:schemeClr val="bg1"/>
                </a:solidFill>
                <a:latin typeface="+mn-lt"/>
              </a:rPr>
              <a:t>Isometric, Orthographic, and foundation drawings are three ways to represent</a:t>
            </a:r>
          </a:p>
          <a:p>
            <a:pPr marL="800100" lvl="1" indent="-342900">
              <a:spcBef>
                <a:spcPct val="20000"/>
              </a:spcBef>
            </a:pPr>
            <a:r>
              <a:rPr lang="en-US" noProof="0" dirty="0" smtClean="0">
                <a:solidFill>
                  <a:schemeClr val="bg1"/>
                </a:solidFill>
                <a:latin typeface="+mn-lt"/>
              </a:rPr>
              <a:t>three dimensional figures. </a:t>
            </a:r>
          </a:p>
          <a:p>
            <a:pPr marL="800100" lvl="1" indent="-342900">
              <a:spcBef>
                <a:spcPct val="20000"/>
              </a:spcBef>
            </a:pPr>
            <a:endParaRPr lang="en-US" dirty="0" smtClean="0">
              <a:solidFill>
                <a:schemeClr val="bg1"/>
              </a:solidFill>
              <a:latin typeface="+mn-lt"/>
            </a:endParaRPr>
          </a:p>
          <a:p>
            <a:pPr marL="800100" lvl="1" indent="-342900">
              <a:spcBef>
                <a:spcPct val="20000"/>
              </a:spcBef>
            </a:pPr>
            <a:endParaRPr lang="en-US" noProof="0" dirty="0" smtClean="0">
              <a:solidFill>
                <a:schemeClr val="bg1"/>
              </a:solidFill>
              <a:latin typeface="+mn-lt"/>
            </a:endParaRPr>
          </a:p>
          <a:p>
            <a:pPr marL="800100" lvl="1" indent="-342900">
              <a:spcBef>
                <a:spcPct val="20000"/>
              </a:spcBef>
              <a:buFont typeface="Arial" pitchFamily="34" charset="0"/>
              <a:buChar char="•"/>
            </a:pPr>
            <a:r>
              <a:rPr lang="en-US" dirty="0" smtClean="0">
                <a:solidFill>
                  <a:srgbClr val="FFC000"/>
                </a:solidFill>
                <a:latin typeface="+mn-lt"/>
              </a:rPr>
              <a:t>Isometric: </a:t>
            </a:r>
            <a:r>
              <a:rPr lang="en-US" dirty="0" smtClean="0">
                <a:solidFill>
                  <a:schemeClr val="bg1"/>
                </a:solidFill>
                <a:latin typeface="+mn-lt"/>
              </a:rPr>
              <a:t>shows three sides of a figure from a corner view</a:t>
            </a:r>
            <a:endParaRPr lang="en-US" noProof="0" dirty="0" smtClean="0">
              <a:solidFill>
                <a:srgbClr val="FFC000"/>
              </a:solidFill>
              <a:latin typeface="+mn-lt"/>
            </a:endParaRPr>
          </a:p>
          <a:p>
            <a:pPr marL="800100" lvl="1" indent="-342900">
              <a:spcBef>
                <a:spcPct val="20000"/>
              </a:spcBef>
              <a:buFont typeface="Arial" pitchFamily="34" charset="0"/>
              <a:buChar char="•"/>
            </a:pPr>
            <a:endParaRPr lang="en-US" dirty="0" smtClean="0">
              <a:solidFill>
                <a:srgbClr val="FFC000"/>
              </a:solidFill>
              <a:latin typeface="+mn-lt"/>
            </a:endParaRPr>
          </a:p>
          <a:p>
            <a:pPr marL="800100" lvl="1" indent="-342900">
              <a:spcBef>
                <a:spcPct val="20000"/>
              </a:spcBef>
              <a:buFont typeface="Arial" pitchFamily="34" charset="0"/>
              <a:buChar char="•"/>
            </a:pPr>
            <a:endParaRPr lang="en-US" dirty="0" smtClean="0">
              <a:solidFill>
                <a:srgbClr val="FFC000"/>
              </a:solidFill>
              <a:latin typeface="+mn-lt"/>
            </a:endParaRPr>
          </a:p>
          <a:p>
            <a:pPr marL="800100" lvl="1" indent="-342900">
              <a:spcBef>
                <a:spcPct val="20000"/>
              </a:spcBef>
              <a:buFont typeface="Arial" pitchFamily="34" charset="0"/>
              <a:buChar char="•"/>
            </a:pPr>
            <a:r>
              <a:rPr lang="en-US" dirty="0" smtClean="0">
                <a:solidFill>
                  <a:srgbClr val="FFC000"/>
                </a:solidFill>
                <a:latin typeface="+mn-lt"/>
              </a:rPr>
              <a:t>Orthographic: </a:t>
            </a:r>
            <a:r>
              <a:rPr lang="en-US" dirty="0" smtClean="0">
                <a:solidFill>
                  <a:schemeClr val="bg1"/>
                </a:solidFill>
                <a:latin typeface="+mn-lt"/>
              </a:rPr>
              <a:t>shows the figure for one side view (top, front, right)</a:t>
            </a:r>
            <a:endParaRPr lang="en-US" dirty="0" smtClean="0">
              <a:solidFill>
                <a:srgbClr val="FFC000"/>
              </a:solidFill>
              <a:latin typeface="+mn-lt"/>
            </a:endParaRPr>
          </a:p>
          <a:p>
            <a:pPr marL="800100" lvl="1" indent="-342900">
              <a:spcBef>
                <a:spcPct val="20000"/>
              </a:spcBef>
              <a:buFont typeface="Arial" pitchFamily="34" charset="0"/>
              <a:buChar char="•"/>
            </a:pPr>
            <a:endParaRPr lang="en-US" dirty="0" smtClean="0">
              <a:solidFill>
                <a:srgbClr val="FFC000"/>
              </a:solidFill>
              <a:latin typeface="+mn-lt"/>
            </a:endParaRPr>
          </a:p>
          <a:p>
            <a:pPr marL="800100" lvl="1" indent="-342900">
              <a:spcBef>
                <a:spcPct val="20000"/>
              </a:spcBef>
              <a:buFont typeface="Arial" pitchFamily="34" charset="0"/>
              <a:buChar char="•"/>
            </a:pPr>
            <a:endParaRPr lang="en-US" dirty="0" smtClean="0">
              <a:solidFill>
                <a:srgbClr val="FFC000"/>
              </a:solidFill>
              <a:latin typeface="+mn-lt"/>
            </a:endParaRPr>
          </a:p>
          <a:p>
            <a:pPr marL="800100" lvl="1" indent="-342900">
              <a:spcBef>
                <a:spcPct val="20000"/>
              </a:spcBef>
              <a:buFont typeface="Arial" pitchFamily="34" charset="0"/>
              <a:buChar char="•"/>
            </a:pPr>
            <a:r>
              <a:rPr lang="en-US" dirty="0" smtClean="0">
                <a:solidFill>
                  <a:srgbClr val="FFC000"/>
                </a:solidFill>
                <a:latin typeface="+mn-lt"/>
              </a:rPr>
              <a:t>Foundation: </a:t>
            </a:r>
            <a:r>
              <a:rPr lang="en-US" dirty="0" smtClean="0">
                <a:solidFill>
                  <a:schemeClr val="bg1"/>
                </a:solidFill>
                <a:latin typeface="+mn-lt"/>
              </a:rPr>
              <a:t>shows the base of a structure and the height</a:t>
            </a:r>
          </a:p>
          <a:p>
            <a:pPr marL="800100" lvl="1" indent="-342900">
              <a:spcBef>
                <a:spcPct val="20000"/>
              </a:spcBef>
              <a:buFont typeface="Arial" pitchFamily="34" charset="0"/>
              <a:buChar char="•"/>
            </a:pPr>
            <a:endParaRPr lang="en-US" noProof="0" dirty="0" smtClean="0">
              <a:solidFill>
                <a:srgbClr val="FFC000"/>
              </a:solidFill>
              <a:latin typeface="+mn-lt"/>
            </a:endParaRPr>
          </a:p>
          <a:p>
            <a:pPr marL="800100" lvl="1" indent="-342900">
              <a:spcBef>
                <a:spcPct val="20000"/>
              </a:spcBef>
              <a:buFont typeface="Arial" pitchFamily="34" charset="0"/>
              <a:buChar char="•"/>
            </a:pPr>
            <a:endParaRPr lang="en-US" noProof="0" dirty="0" smtClean="0">
              <a:solidFill>
                <a:srgbClr val="FFC000"/>
              </a:solidFill>
              <a:latin typeface="+mn-lt"/>
            </a:endParaRPr>
          </a:p>
          <a:p>
            <a:pPr marL="800100" lvl="1" indent="-342900">
              <a:spcBef>
                <a:spcPct val="20000"/>
              </a:spcBef>
              <a:buFont typeface="Arial" pitchFamily="34" charset="0"/>
              <a:buChar char="•"/>
            </a:pPr>
            <a:endParaRPr lang="en-US" noProof="0" dirty="0" smtClean="0">
              <a:solidFill>
                <a:srgbClr val="FFC000"/>
              </a:solidFill>
              <a:latin typeface="+mn-lt"/>
            </a:endParaRPr>
          </a:p>
          <a:p>
            <a:pPr marL="800100" lvl="1" indent="-342900">
              <a:spcBef>
                <a:spcPct val="20000"/>
              </a:spcBef>
              <a:buFont typeface="Arial" pitchFamily="34" charset="0"/>
              <a:buChar char="•"/>
            </a:pPr>
            <a:endParaRPr kumimoji="0" lang="en-US" sz="2000" b="0" i="0" u="none" strike="noStrike" kern="1200" cap="none" spc="0" normalizeH="0" baseline="0" noProof="0" dirty="0" smtClean="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dirty="0" smtClean="0">
                <a:solidFill>
                  <a:schemeClr val="bg1"/>
                </a:solidFill>
              </a:rPr>
              <a:t>Drawing solids – Online Resources</a:t>
            </a:r>
          </a:p>
        </p:txBody>
      </p:sp>
      <p:sp>
        <p:nvSpPr>
          <p:cNvPr id="17" name="Espace réservé du contenu 2"/>
          <p:cNvSpPr txBox="1">
            <a:spLocks/>
          </p:cNvSpPr>
          <p:nvPr/>
        </p:nvSpPr>
        <p:spPr bwMode="auto">
          <a:xfrm>
            <a:off x="533400" y="1295400"/>
            <a:ext cx="8382000" cy="4648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defTabSz="914400" rtl="0" eaLnBrk="1" fontAlgn="base" latinLnBrk="0" hangingPunct="1">
              <a:lnSpc>
                <a:spcPct val="100000"/>
              </a:lnSpc>
              <a:spcBef>
                <a:spcPct val="20000"/>
              </a:spcBef>
              <a:spcAft>
                <a:spcPct val="0"/>
              </a:spcAft>
              <a:buClrTx/>
              <a:buSzTx/>
              <a:tabLst/>
              <a:defRPr/>
            </a:pPr>
            <a:endParaRPr lang="en-US" dirty="0" smtClean="0">
              <a:solidFill>
                <a:schemeClr val="bg1"/>
              </a:solidFill>
              <a:latin typeface="+mn-lt"/>
            </a:endParaRPr>
          </a:p>
          <a:p>
            <a:pPr marL="800100" lvl="1" indent="-342900">
              <a:spcBef>
                <a:spcPct val="20000"/>
              </a:spcBef>
            </a:pPr>
            <a:r>
              <a:rPr lang="en-US" noProof="0" dirty="0" smtClean="0">
                <a:solidFill>
                  <a:schemeClr val="bg1"/>
                </a:solidFill>
                <a:latin typeface="+mn-lt"/>
              </a:rPr>
              <a:t>There are many good on-line resources to aid in the creation and manipulation of 3-d images, here are a few:</a:t>
            </a:r>
          </a:p>
          <a:p>
            <a:pPr marL="800100" lvl="1" indent="-342900">
              <a:spcBef>
                <a:spcPct val="20000"/>
              </a:spcBef>
            </a:pPr>
            <a:endParaRPr lang="en-US" dirty="0" smtClean="0">
              <a:solidFill>
                <a:schemeClr val="bg1"/>
              </a:solidFill>
              <a:latin typeface="+mn-lt"/>
            </a:endParaRPr>
          </a:p>
          <a:p>
            <a:pPr marL="800100" lvl="1" indent="-342900">
              <a:spcBef>
                <a:spcPct val="20000"/>
              </a:spcBef>
            </a:pPr>
            <a:endParaRPr lang="en-US" noProof="0" dirty="0" smtClean="0">
              <a:solidFill>
                <a:schemeClr val="bg1"/>
              </a:solidFill>
              <a:latin typeface="+mn-lt"/>
            </a:endParaRPr>
          </a:p>
          <a:p>
            <a:pPr marL="800100" lvl="1" indent="-342900">
              <a:spcBef>
                <a:spcPct val="20000"/>
              </a:spcBef>
              <a:buFont typeface="Arial" pitchFamily="34" charset="0"/>
              <a:buChar char="•"/>
            </a:pPr>
            <a:r>
              <a:rPr lang="en-US" dirty="0" smtClean="0">
                <a:hlinkClick r:id="rId3"/>
              </a:rPr>
              <a:t>http://www.learner.org/interactives/geometry/3d.html </a:t>
            </a:r>
            <a:endParaRPr lang="en-US" noProof="0" dirty="0" smtClean="0">
              <a:solidFill>
                <a:srgbClr val="FFC000"/>
              </a:solidFill>
              <a:latin typeface="+mn-lt"/>
            </a:endParaRPr>
          </a:p>
          <a:p>
            <a:pPr marL="800100" lvl="1" indent="-342900">
              <a:spcBef>
                <a:spcPct val="20000"/>
              </a:spcBef>
              <a:buFont typeface="Arial" pitchFamily="34" charset="0"/>
              <a:buChar char="•"/>
            </a:pPr>
            <a:endParaRPr lang="en-US" dirty="0" smtClean="0">
              <a:solidFill>
                <a:srgbClr val="FFC000"/>
              </a:solidFill>
              <a:latin typeface="+mn-lt"/>
            </a:endParaRPr>
          </a:p>
          <a:p>
            <a:pPr marL="800100" lvl="1" indent="-342900">
              <a:spcBef>
                <a:spcPct val="20000"/>
              </a:spcBef>
              <a:buFont typeface="Arial" pitchFamily="34" charset="0"/>
              <a:buChar char="•"/>
            </a:pPr>
            <a:endParaRPr lang="en-US" dirty="0" smtClean="0">
              <a:solidFill>
                <a:srgbClr val="FFC000"/>
              </a:solidFill>
              <a:latin typeface="+mn-lt"/>
            </a:endParaRPr>
          </a:p>
          <a:p>
            <a:pPr marL="800100" lvl="1" indent="-342900">
              <a:spcBef>
                <a:spcPct val="20000"/>
              </a:spcBef>
              <a:buFont typeface="Arial" pitchFamily="34" charset="0"/>
              <a:buChar char="•"/>
            </a:pPr>
            <a:r>
              <a:rPr lang="en-US" dirty="0" smtClean="0">
                <a:hlinkClick r:id="rId4"/>
              </a:rPr>
              <a:t>http://illuminations.nctm.org/activitydetail.aspx?id=70</a:t>
            </a:r>
            <a:endParaRPr lang="en-US" dirty="0" smtClean="0"/>
          </a:p>
          <a:p>
            <a:pPr marL="800100" lvl="1" indent="-342900">
              <a:spcBef>
                <a:spcPct val="20000"/>
              </a:spcBef>
              <a:buFont typeface="Arial" pitchFamily="34" charset="0"/>
              <a:buChar char="•"/>
            </a:pPr>
            <a:endParaRPr lang="en-US" dirty="0" smtClean="0">
              <a:solidFill>
                <a:srgbClr val="FFC000"/>
              </a:solidFill>
              <a:latin typeface="+mn-lt"/>
            </a:endParaRPr>
          </a:p>
          <a:p>
            <a:pPr marL="800100" lvl="1" indent="-342900">
              <a:spcBef>
                <a:spcPct val="20000"/>
              </a:spcBef>
              <a:buFont typeface="Arial" pitchFamily="34" charset="0"/>
              <a:buChar char="•"/>
            </a:pPr>
            <a:endParaRPr lang="en-US" dirty="0" smtClean="0">
              <a:solidFill>
                <a:srgbClr val="FFC000"/>
              </a:solidFill>
              <a:latin typeface="+mn-lt"/>
            </a:endParaRPr>
          </a:p>
          <a:p>
            <a:pPr marL="800100" lvl="1" indent="-342900">
              <a:spcBef>
                <a:spcPct val="20000"/>
              </a:spcBef>
              <a:buFont typeface="Arial" pitchFamily="34" charset="0"/>
              <a:buChar char="•"/>
            </a:pPr>
            <a:r>
              <a:rPr lang="en-US" dirty="0" smtClean="0">
                <a:hlinkClick r:id="rId4"/>
              </a:rPr>
              <a:t>http://illuminations.nctm.org/activitydetail.aspx?id=70</a:t>
            </a:r>
            <a:endParaRPr lang="en-US" dirty="0" smtClean="0">
              <a:solidFill>
                <a:schemeClr val="bg1"/>
              </a:solidFill>
              <a:latin typeface="+mn-lt"/>
            </a:endParaRPr>
          </a:p>
          <a:p>
            <a:pPr marL="800100" lvl="1" indent="-342900">
              <a:spcBef>
                <a:spcPct val="20000"/>
              </a:spcBef>
              <a:buFont typeface="Arial" pitchFamily="34" charset="0"/>
              <a:buChar char="•"/>
            </a:pPr>
            <a:endParaRPr lang="en-US" noProof="0" dirty="0" smtClean="0">
              <a:solidFill>
                <a:srgbClr val="FFC000"/>
              </a:solidFill>
              <a:latin typeface="+mn-lt"/>
            </a:endParaRPr>
          </a:p>
          <a:p>
            <a:pPr marL="800100" lvl="1" indent="-342900">
              <a:spcBef>
                <a:spcPct val="20000"/>
              </a:spcBef>
              <a:buFont typeface="Arial" pitchFamily="34" charset="0"/>
              <a:buChar char="•"/>
            </a:pPr>
            <a:endParaRPr lang="en-US" noProof="0" dirty="0" smtClean="0">
              <a:solidFill>
                <a:srgbClr val="FFC000"/>
              </a:solidFill>
              <a:latin typeface="+mn-lt"/>
            </a:endParaRPr>
          </a:p>
          <a:p>
            <a:pPr marL="800100" lvl="1" indent="-342900">
              <a:spcBef>
                <a:spcPct val="20000"/>
              </a:spcBef>
              <a:buFont typeface="Arial" pitchFamily="34" charset="0"/>
              <a:buChar char="•"/>
            </a:pPr>
            <a:endParaRPr lang="en-US" noProof="0" dirty="0" smtClean="0">
              <a:solidFill>
                <a:srgbClr val="FFC000"/>
              </a:solidFill>
              <a:latin typeface="+mn-lt"/>
            </a:endParaRPr>
          </a:p>
          <a:p>
            <a:pPr marL="800100" lvl="1" indent="-342900">
              <a:spcBef>
                <a:spcPct val="20000"/>
              </a:spcBef>
              <a:buFont typeface="Arial" pitchFamily="34" charset="0"/>
              <a:buChar char="•"/>
            </a:pPr>
            <a:endParaRPr kumimoji="0" lang="en-US" sz="2000" b="0" i="0" u="none" strike="noStrike" kern="1200" cap="none" spc="0" normalizeH="0" baseline="0" noProof="0" dirty="0" smtClean="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122" name="Titre 1"/>
          <p:cNvSpPr>
            <a:spLocks noGrp="1"/>
          </p:cNvSpPr>
          <p:nvPr>
            <p:ph type="title"/>
          </p:nvPr>
        </p:nvSpPr>
        <p:spPr>
          <a:xfrm>
            <a:off x="228600" y="274638"/>
            <a:ext cx="8915400" cy="1143000"/>
          </a:xfrm>
        </p:spPr>
        <p:txBody>
          <a:bodyPr/>
          <a:lstStyle/>
          <a:p>
            <a:r>
              <a:rPr lang="en-US" dirty="0" smtClean="0">
                <a:solidFill>
                  <a:schemeClr val="bg1"/>
                </a:solidFill>
              </a:rPr>
              <a:t>Application Examples </a:t>
            </a:r>
            <a:br>
              <a:rPr lang="en-US" dirty="0" smtClean="0">
                <a:solidFill>
                  <a:schemeClr val="bg1"/>
                </a:solidFill>
              </a:rPr>
            </a:br>
            <a:r>
              <a:rPr lang="en-US" dirty="0" smtClean="0">
                <a:solidFill>
                  <a:schemeClr val="bg1"/>
                </a:solidFill>
              </a:rPr>
              <a:t>Virtual worlds, Google Earth</a:t>
            </a:r>
            <a:endParaRPr lang="en-US" dirty="0" smtClean="0">
              <a:solidFill>
                <a:schemeClr val="bg1"/>
              </a:solidFill>
            </a:endParaRPr>
          </a:p>
        </p:txBody>
      </p:sp>
      <p:sp>
        <p:nvSpPr>
          <p:cNvPr id="17" name="Espace réservé du contenu 2"/>
          <p:cNvSpPr txBox="1">
            <a:spLocks/>
          </p:cNvSpPr>
          <p:nvPr/>
        </p:nvSpPr>
        <p:spPr bwMode="auto">
          <a:xfrm>
            <a:off x="533400" y="1143000"/>
            <a:ext cx="8382000" cy="1676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defTabSz="914400" rtl="0" eaLnBrk="1" fontAlgn="base" latinLnBrk="0" hangingPunct="1">
              <a:lnSpc>
                <a:spcPct val="100000"/>
              </a:lnSpc>
              <a:spcBef>
                <a:spcPct val="20000"/>
              </a:spcBef>
              <a:spcAft>
                <a:spcPct val="0"/>
              </a:spcAft>
              <a:buClrTx/>
              <a:buSzTx/>
              <a:tabLst/>
              <a:defRPr/>
            </a:pPr>
            <a:endParaRPr lang="en-US" dirty="0" smtClean="0">
              <a:solidFill>
                <a:schemeClr val="bg1"/>
              </a:solidFill>
              <a:latin typeface="+mn-lt"/>
            </a:endParaRPr>
          </a:p>
          <a:p>
            <a:pPr marL="800100" lvl="1" indent="-342900">
              <a:spcBef>
                <a:spcPct val="20000"/>
              </a:spcBef>
            </a:pPr>
            <a:endParaRPr lang="en-US" sz="1600" noProof="0" dirty="0" smtClean="0">
              <a:solidFill>
                <a:srgbClr val="FFC000"/>
              </a:solidFill>
              <a:latin typeface="+mn-lt"/>
            </a:endParaRPr>
          </a:p>
          <a:p>
            <a:pPr marL="800100" lvl="1" indent="-342900">
              <a:spcBef>
                <a:spcPct val="20000"/>
              </a:spcBef>
              <a:buFont typeface="Arial" pitchFamily="34" charset="0"/>
              <a:buChar char="•"/>
            </a:pPr>
            <a:endParaRPr lang="en-US" sz="1600" dirty="0" smtClean="0">
              <a:solidFill>
                <a:srgbClr val="FFC000"/>
              </a:solidFill>
              <a:latin typeface="+mn-lt"/>
            </a:endParaRPr>
          </a:p>
          <a:p>
            <a:pPr marL="800100" lvl="1" indent="-342900">
              <a:spcBef>
                <a:spcPct val="20000"/>
              </a:spcBef>
            </a:pPr>
            <a:endParaRPr lang="en-US" sz="1600" noProof="0" dirty="0" smtClean="0">
              <a:latin typeface="+mn-lt"/>
            </a:endParaRPr>
          </a:p>
          <a:p>
            <a:pPr marL="800100" lvl="1" indent="-342900" algn="r">
              <a:spcBef>
                <a:spcPct val="20000"/>
              </a:spcBef>
            </a:pPr>
            <a:r>
              <a:rPr lang="en-US" sz="1600" dirty="0" smtClean="0">
                <a:solidFill>
                  <a:schemeClr val="bg1"/>
                </a:solidFill>
                <a:latin typeface="+mn-lt"/>
              </a:rPr>
              <a:t>                                                                                                     </a:t>
            </a:r>
          </a:p>
          <a:p>
            <a:pPr marL="800100" lvl="1" indent="-342900">
              <a:spcBef>
                <a:spcPct val="20000"/>
              </a:spcBef>
            </a:pPr>
            <a:endParaRPr lang="en-US" noProof="0" dirty="0" smtClean="0">
              <a:solidFill>
                <a:schemeClr val="bg1"/>
              </a:solidFill>
              <a:latin typeface="+mn-lt"/>
            </a:endParaRPr>
          </a:p>
          <a:p>
            <a:pPr marL="800100" lvl="1" indent="-342900">
              <a:spcBef>
                <a:spcPct val="20000"/>
              </a:spcBef>
              <a:buFont typeface="Arial" pitchFamily="34" charset="0"/>
              <a:buChar char="•"/>
            </a:pPr>
            <a:endParaRPr lang="en-US" noProof="0" dirty="0" smtClean="0">
              <a:solidFill>
                <a:srgbClr val="FFC000"/>
              </a:solidFill>
              <a:latin typeface="+mn-lt"/>
            </a:endParaRPr>
          </a:p>
          <a:p>
            <a:pPr marL="800100" lvl="1" indent="-342900">
              <a:spcBef>
                <a:spcPct val="20000"/>
              </a:spcBef>
              <a:buFont typeface="Arial" pitchFamily="34" charset="0"/>
              <a:buChar char="•"/>
            </a:pPr>
            <a:endParaRPr lang="en-US" noProof="0" dirty="0" smtClean="0">
              <a:solidFill>
                <a:srgbClr val="FFC000"/>
              </a:solidFill>
              <a:latin typeface="+mn-lt"/>
            </a:endParaRPr>
          </a:p>
          <a:p>
            <a:pPr marL="800100" lvl="1" indent="-342900">
              <a:spcBef>
                <a:spcPct val="20000"/>
              </a:spcBef>
              <a:buFont typeface="Arial" pitchFamily="34" charset="0"/>
              <a:buChar char="•"/>
            </a:pPr>
            <a:endParaRPr lang="en-US" noProof="0" dirty="0" smtClean="0">
              <a:solidFill>
                <a:srgbClr val="FFC000"/>
              </a:solidFill>
              <a:latin typeface="+mn-lt"/>
            </a:endParaRPr>
          </a:p>
          <a:p>
            <a:pPr marL="800100" lvl="1" indent="-342900">
              <a:spcBef>
                <a:spcPct val="20000"/>
              </a:spcBef>
              <a:buFont typeface="Arial" pitchFamily="34" charset="0"/>
              <a:buChar char="•"/>
            </a:pPr>
            <a:endParaRPr kumimoji="0" lang="en-US" sz="2000" b="0" i="0" u="none" strike="noStrike" kern="1200" cap="none" spc="0" normalizeH="0" baseline="0" noProof="0" dirty="0" smtClean="0">
              <a:ln>
                <a:noFill/>
              </a:ln>
              <a:solidFill>
                <a:schemeClr val="bg1"/>
              </a:solidFill>
              <a:effectLst/>
              <a:uLnTx/>
              <a:uFillTx/>
              <a:latin typeface="+mn-lt"/>
              <a:ea typeface="+mn-ea"/>
              <a:cs typeface="+mn-cs"/>
            </a:endParaRPr>
          </a:p>
        </p:txBody>
      </p:sp>
      <p:sp>
        <p:nvSpPr>
          <p:cNvPr id="8" name="TextBox 7"/>
          <p:cNvSpPr txBox="1"/>
          <p:nvPr/>
        </p:nvSpPr>
        <p:spPr>
          <a:xfrm>
            <a:off x="685800" y="1828800"/>
            <a:ext cx="7467600" cy="4247317"/>
          </a:xfrm>
          <a:prstGeom prst="rect">
            <a:avLst/>
          </a:prstGeom>
          <a:noFill/>
        </p:spPr>
        <p:txBody>
          <a:bodyPr wrap="square" rtlCol="0">
            <a:spAutoFit/>
          </a:bodyPr>
          <a:lstStyle/>
          <a:p>
            <a:r>
              <a:rPr lang="en-US" dirty="0" smtClean="0">
                <a:solidFill>
                  <a:schemeClr val="bg1"/>
                </a:solidFill>
              </a:rPr>
              <a:t>The rapid advance of computer and internet technology has enabled the creation of 3-d representations of our world. Examples of this are the Massive Multi-player Online Role Playing Games </a:t>
            </a:r>
            <a:r>
              <a:rPr lang="en-US" dirty="0" smtClean="0">
                <a:solidFill>
                  <a:srgbClr val="FFC000"/>
                </a:solidFill>
              </a:rPr>
              <a:t>(MMORPG) </a:t>
            </a:r>
            <a:r>
              <a:rPr lang="en-US" dirty="0" smtClean="0">
                <a:solidFill>
                  <a:schemeClr val="bg1"/>
                </a:solidFill>
              </a:rPr>
              <a:t>like </a:t>
            </a:r>
            <a:r>
              <a:rPr lang="en-US" dirty="0" err="1" smtClean="0">
                <a:solidFill>
                  <a:schemeClr val="bg1"/>
                </a:solidFill>
              </a:rPr>
              <a:t>WarCraft</a:t>
            </a:r>
            <a:r>
              <a:rPr lang="en-US" dirty="0" smtClean="0">
                <a:solidFill>
                  <a:schemeClr val="bg1"/>
                </a:solidFill>
              </a:rPr>
              <a:t>. </a:t>
            </a:r>
          </a:p>
          <a:p>
            <a:endParaRPr lang="en-US" dirty="0" smtClean="0">
              <a:solidFill>
                <a:schemeClr val="bg1"/>
              </a:solidFill>
            </a:endParaRPr>
          </a:p>
          <a:p>
            <a:r>
              <a:rPr lang="en-US" dirty="0" smtClean="0">
                <a:solidFill>
                  <a:schemeClr val="bg1"/>
                </a:solidFill>
              </a:rPr>
              <a:t>Another prominent example is the 3-d views in </a:t>
            </a:r>
            <a:r>
              <a:rPr lang="en-US" dirty="0" smtClean="0">
                <a:solidFill>
                  <a:srgbClr val="FFC000"/>
                </a:solidFill>
                <a:hlinkClick r:id="rId3"/>
              </a:rPr>
              <a:t>Google Earth</a:t>
            </a:r>
            <a:r>
              <a:rPr lang="en-US" dirty="0" smtClean="0">
                <a:solidFill>
                  <a:srgbClr val="FFC000"/>
                </a:solidFill>
              </a:rPr>
              <a:t>. </a:t>
            </a:r>
          </a:p>
          <a:p>
            <a:endParaRPr lang="en-US" dirty="0" smtClean="0">
              <a:solidFill>
                <a:srgbClr val="FFC000"/>
              </a:solidFill>
            </a:endParaRPr>
          </a:p>
          <a:p>
            <a:endParaRPr lang="en-US" dirty="0" smtClean="0">
              <a:solidFill>
                <a:srgbClr val="FFC000"/>
              </a:solidFill>
            </a:endParaRPr>
          </a:p>
          <a:p>
            <a:endParaRPr lang="en-US" dirty="0" smtClean="0">
              <a:solidFill>
                <a:srgbClr val="FFC000"/>
              </a:solidFill>
            </a:endParaRPr>
          </a:p>
          <a:p>
            <a:endParaRPr lang="en-US" dirty="0" smtClean="0">
              <a:solidFill>
                <a:srgbClr val="FFC000"/>
              </a:solidFill>
            </a:endParaRPr>
          </a:p>
          <a:p>
            <a:endParaRPr lang="en-US" dirty="0" smtClean="0">
              <a:solidFill>
                <a:srgbClr val="FFC000"/>
              </a:solidFill>
            </a:endParaRPr>
          </a:p>
          <a:p>
            <a:endParaRPr lang="en-US" dirty="0" smtClean="0">
              <a:solidFill>
                <a:srgbClr val="FFC000"/>
              </a:solidFill>
            </a:endParaRPr>
          </a:p>
          <a:p>
            <a:endParaRPr lang="en-US" dirty="0" smtClean="0">
              <a:solidFill>
                <a:srgbClr val="FFC000"/>
              </a:solidFill>
            </a:endParaRPr>
          </a:p>
          <a:p>
            <a:r>
              <a:rPr lang="en-US" dirty="0" smtClean="0">
                <a:solidFill>
                  <a:schemeClr val="bg1"/>
                </a:solidFill>
              </a:rPr>
              <a:t>Users can create their own 3-d world representation objects for</a:t>
            </a:r>
            <a:r>
              <a:rPr lang="en-US" dirty="0" smtClean="0">
                <a:solidFill>
                  <a:srgbClr val="FFC000"/>
                </a:solidFill>
              </a:rPr>
              <a:t> Google Earth </a:t>
            </a:r>
            <a:r>
              <a:rPr lang="en-US" dirty="0" smtClean="0">
                <a:solidFill>
                  <a:schemeClr val="bg1"/>
                </a:solidFill>
              </a:rPr>
              <a:t>or other applications using</a:t>
            </a:r>
            <a:r>
              <a:rPr lang="en-US" dirty="0" smtClean="0">
                <a:solidFill>
                  <a:srgbClr val="FFC000"/>
                </a:solidFill>
              </a:rPr>
              <a:t> </a:t>
            </a:r>
            <a:r>
              <a:rPr lang="en-US" dirty="0" smtClean="0">
                <a:solidFill>
                  <a:srgbClr val="FFC000"/>
                </a:solidFill>
                <a:hlinkClick r:id="rId4"/>
              </a:rPr>
              <a:t>Google </a:t>
            </a:r>
            <a:r>
              <a:rPr lang="en-US" dirty="0" err="1" smtClean="0">
                <a:solidFill>
                  <a:srgbClr val="FFC000"/>
                </a:solidFill>
                <a:hlinkClick r:id="rId4"/>
              </a:rPr>
              <a:t>SketchUp</a:t>
            </a:r>
            <a:endParaRPr lang="en-US" dirty="0">
              <a:solidFill>
                <a:srgbClr val="FFC000"/>
              </a:solidFill>
            </a:endParaRPr>
          </a:p>
        </p:txBody>
      </p:sp>
      <p:pic>
        <p:nvPicPr>
          <p:cNvPr id="1027" name="Picture 3"/>
          <p:cNvPicPr>
            <a:picLocks noChangeAspect="1" noChangeArrowheads="1"/>
          </p:cNvPicPr>
          <p:nvPr/>
        </p:nvPicPr>
        <p:blipFill>
          <a:blip r:embed="rId5" cstate="print"/>
          <a:srcRect/>
          <a:stretch>
            <a:fillRect/>
          </a:stretch>
        </p:blipFill>
        <p:spPr bwMode="auto">
          <a:xfrm>
            <a:off x="3200401" y="3657600"/>
            <a:ext cx="1574800" cy="1524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dirty="0" smtClean="0">
                <a:solidFill>
                  <a:schemeClr val="bg1"/>
                </a:solidFill>
              </a:rPr>
              <a:t>Drawing solids – Cross sections</a:t>
            </a:r>
          </a:p>
        </p:txBody>
      </p:sp>
      <p:sp>
        <p:nvSpPr>
          <p:cNvPr id="17" name="Espace réservé du contenu 2"/>
          <p:cNvSpPr txBox="1">
            <a:spLocks/>
          </p:cNvSpPr>
          <p:nvPr/>
        </p:nvSpPr>
        <p:spPr bwMode="auto">
          <a:xfrm>
            <a:off x="533400" y="1143000"/>
            <a:ext cx="5410200" cy="5715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defTabSz="914400" rtl="0" eaLnBrk="1" fontAlgn="base" latinLnBrk="0" hangingPunct="1">
              <a:lnSpc>
                <a:spcPct val="100000"/>
              </a:lnSpc>
              <a:spcBef>
                <a:spcPct val="20000"/>
              </a:spcBef>
              <a:spcAft>
                <a:spcPct val="0"/>
              </a:spcAft>
              <a:buClrTx/>
              <a:buSzTx/>
              <a:tabLst/>
              <a:defRPr/>
            </a:pPr>
            <a:endParaRPr lang="en-US" dirty="0" smtClean="0">
              <a:solidFill>
                <a:schemeClr val="bg1"/>
              </a:solidFill>
              <a:latin typeface="+mn-lt"/>
            </a:endParaRPr>
          </a:p>
          <a:p>
            <a:pPr marL="800100" lvl="1" indent="-342900">
              <a:spcBef>
                <a:spcPct val="20000"/>
              </a:spcBef>
              <a:buFont typeface="Arial" pitchFamily="34" charset="0"/>
              <a:buChar char="•"/>
            </a:pPr>
            <a:r>
              <a:rPr lang="en-US" sz="1600" noProof="0" dirty="0" smtClean="0">
                <a:solidFill>
                  <a:srgbClr val="FFC000"/>
                </a:solidFill>
                <a:latin typeface="+mn-lt"/>
              </a:rPr>
              <a:t>Cross sections are ‘slices’ of a solid created by the intersection of a solid with a plane.  Because each face of a polyhedron is a plane and the intersection of two planes is a line. Cross sections of polyhedrons can be drawn by making a straight line on each face of the polyhedron according to the geometrical properties of the polyhedron and the angle of the intersecting plane. </a:t>
            </a:r>
          </a:p>
          <a:p>
            <a:pPr marL="800100" lvl="1" indent="-342900">
              <a:spcBef>
                <a:spcPct val="20000"/>
              </a:spcBef>
              <a:buFont typeface="Arial" pitchFamily="34" charset="0"/>
              <a:buChar char="•"/>
            </a:pPr>
            <a:endParaRPr lang="en-US" sz="1600" dirty="0" smtClean="0">
              <a:solidFill>
                <a:srgbClr val="FFC000"/>
              </a:solidFill>
              <a:latin typeface="+mn-lt"/>
            </a:endParaRPr>
          </a:p>
          <a:p>
            <a:pPr marL="800100" lvl="1" indent="-342900">
              <a:spcBef>
                <a:spcPct val="20000"/>
              </a:spcBef>
              <a:buFont typeface="Arial" pitchFamily="34" charset="0"/>
              <a:buChar char="•"/>
            </a:pPr>
            <a:endParaRPr lang="en-US" sz="1600" dirty="0" smtClean="0">
              <a:solidFill>
                <a:srgbClr val="FFC000"/>
              </a:solidFill>
              <a:latin typeface="+mn-lt"/>
            </a:endParaRPr>
          </a:p>
          <a:p>
            <a:pPr marL="800100" lvl="1" indent="-342900">
              <a:spcBef>
                <a:spcPct val="20000"/>
              </a:spcBef>
              <a:buFont typeface="Arial" pitchFamily="34" charset="0"/>
              <a:buChar char="•"/>
            </a:pPr>
            <a:r>
              <a:rPr lang="en-US" sz="1600" dirty="0" smtClean="0">
                <a:solidFill>
                  <a:srgbClr val="FFC000"/>
                </a:solidFill>
                <a:latin typeface="+mn-lt"/>
              </a:rPr>
              <a:t>Because cross-sections can be complicated, in middle and high-school math only special cases of cross-sections are considered (cross section parallel or perpendicular to the bases of right cylinders, prisms, cones, pyramids and spheres) </a:t>
            </a:r>
            <a:r>
              <a:rPr lang="en-US" sz="1600" dirty="0" smtClean="0">
                <a:latin typeface="+mn-lt"/>
              </a:rPr>
              <a:t>(</a:t>
            </a:r>
            <a:r>
              <a:rPr lang="en-US" sz="1600" dirty="0" smtClean="0">
                <a:hlinkClick r:id="rId3"/>
              </a:rPr>
              <a:t>http://online.math.uh.edu/MiddleSchool/Modules/Module_3_Measurement/Content/Solids,Nets,andCrossSections-TEXT.pdf</a:t>
            </a:r>
            <a:r>
              <a:rPr lang="en-US" sz="1600" dirty="0" smtClean="0"/>
              <a:t>)</a:t>
            </a:r>
            <a:endParaRPr lang="en-US" sz="1600" noProof="0" dirty="0" smtClean="0">
              <a:latin typeface="+mn-lt"/>
            </a:endParaRPr>
          </a:p>
          <a:p>
            <a:pPr marL="800100" lvl="1" indent="-342900" algn="r">
              <a:spcBef>
                <a:spcPct val="20000"/>
              </a:spcBef>
            </a:pPr>
            <a:r>
              <a:rPr lang="en-US" sz="1600" dirty="0" smtClean="0">
                <a:solidFill>
                  <a:schemeClr val="bg1"/>
                </a:solidFill>
                <a:latin typeface="+mn-lt"/>
              </a:rPr>
              <a:t>                                                                                                     </a:t>
            </a:r>
          </a:p>
          <a:p>
            <a:pPr marL="800100" lvl="1" indent="-342900">
              <a:spcBef>
                <a:spcPct val="20000"/>
              </a:spcBef>
            </a:pPr>
            <a:endParaRPr lang="en-US" noProof="0" dirty="0" smtClean="0">
              <a:solidFill>
                <a:schemeClr val="bg1"/>
              </a:solidFill>
              <a:latin typeface="+mn-lt"/>
            </a:endParaRPr>
          </a:p>
          <a:p>
            <a:pPr marL="800100" lvl="1" indent="-342900">
              <a:spcBef>
                <a:spcPct val="20000"/>
              </a:spcBef>
              <a:buFont typeface="Arial" pitchFamily="34" charset="0"/>
              <a:buChar char="•"/>
            </a:pPr>
            <a:endParaRPr lang="en-US" noProof="0" dirty="0" smtClean="0">
              <a:solidFill>
                <a:srgbClr val="FFC000"/>
              </a:solidFill>
              <a:latin typeface="+mn-lt"/>
            </a:endParaRPr>
          </a:p>
          <a:p>
            <a:pPr marL="800100" lvl="1" indent="-342900">
              <a:spcBef>
                <a:spcPct val="20000"/>
              </a:spcBef>
              <a:buFont typeface="Arial" pitchFamily="34" charset="0"/>
              <a:buChar char="•"/>
            </a:pPr>
            <a:endParaRPr lang="en-US" noProof="0" dirty="0" smtClean="0">
              <a:solidFill>
                <a:srgbClr val="FFC000"/>
              </a:solidFill>
              <a:latin typeface="+mn-lt"/>
            </a:endParaRPr>
          </a:p>
          <a:p>
            <a:pPr marL="800100" lvl="1" indent="-342900">
              <a:spcBef>
                <a:spcPct val="20000"/>
              </a:spcBef>
              <a:buFont typeface="Arial" pitchFamily="34" charset="0"/>
              <a:buChar char="•"/>
            </a:pPr>
            <a:endParaRPr lang="en-US" noProof="0" dirty="0" smtClean="0">
              <a:solidFill>
                <a:srgbClr val="FFC000"/>
              </a:solidFill>
              <a:latin typeface="+mn-lt"/>
            </a:endParaRPr>
          </a:p>
          <a:p>
            <a:pPr marL="800100" lvl="1" indent="-342900">
              <a:spcBef>
                <a:spcPct val="20000"/>
              </a:spcBef>
              <a:buFont typeface="Arial" pitchFamily="34" charset="0"/>
              <a:buChar char="•"/>
            </a:pPr>
            <a:endParaRPr kumimoji="0" lang="en-US" sz="2000" b="0" i="0" u="none" strike="noStrike" kern="1200" cap="none" spc="0" normalizeH="0" baseline="0" noProof="0" dirty="0" smtClean="0">
              <a:ln>
                <a:noFill/>
              </a:ln>
              <a:solidFill>
                <a:schemeClr val="bg1"/>
              </a:solidFill>
              <a:effectLst/>
              <a:uLnTx/>
              <a:uFillTx/>
              <a:latin typeface="+mn-lt"/>
              <a:ea typeface="+mn-ea"/>
              <a:cs typeface="+mn-cs"/>
            </a:endParaRPr>
          </a:p>
        </p:txBody>
      </p:sp>
      <p:pic>
        <p:nvPicPr>
          <p:cNvPr id="5" name="Picture 4" descr="Uniform Cross Section3.jpg"/>
          <p:cNvPicPr>
            <a:picLocks noChangeAspect="1"/>
          </p:cNvPicPr>
          <p:nvPr/>
        </p:nvPicPr>
        <p:blipFill>
          <a:blip r:embed="rId4" cstate="print"/>
          <a:stretch>
            <a:fillRect/>
          </a:stretch>
        </p:blipFill>
        <p:spPr>
          <a:xfrm>
            <a:off x="6400800" y="1600200"/>
            <a:ext cx="2171700" cy="4133850"/>
          </a:xfrm>
          <a:prstGeom prst="rect">
            <a:avLst/>
          </a:prstGeom>
        </p:spPr>
      </p:pic>
      <p:sp>
        <p:nvSpPr>
          <p:cNvPr id="6" name="TextBox 5"/>
          <p:cNvSpPr txBox="1"/>
          <p:nvPr/>
        </p:nvSpPr>
        <p:spPr>
          <a:xfrm>
            <a:off x="6324600" y="6324600"/>
            <a:ext cx="2743059" cy="338554"/>
          </a:xfrm>
          <a:prstGeom prst="rect">
            <a:avLst/>
          </a:prstGeom>
          <a:noFill/>
        </p:spPr>
        <p:txBody>
          <a:bodyPr wrap="none" rtlCol="0">
            <a:spAutoFit/>
          </a:bodyPr>
          <a:lstStyle/>
          <a:p>
            <a:r>
              <a:rPr lang="en-US" sz="1600" dirty="0" smtClean="0"/>
              <a:t>(picture from iconmath.com)</a:t>
            </a:r>
            <a:endParaRPr lang="en-US" sz="16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dirty="0" smtClean="0">
                <a:solidFill>
                  <a:schemeClr val="bg1"/>
                </a:solidFill>
              </a:rPr>
              <a:t>Application Example - GPS</a:t>
            </a:r>
            <a:endParaRPr lang="en-US" dirty="0" smtClean="0">
              <a:solidFill>
                <a:schemeClr val="bg1"/>
              </a:solidFill>
            </a:endParaRPr>
          </a:p>
        </p:txBody>
      </p:sp>
      <p:sp>
        <p:nvSpPr>
          <p:cNvPr id="17" name="Espace réservé du contenu 2"/>
          <p:cNvSpPr txBox="1">
            <a:spLocks/>
          </p:cNvSpPr>
          <p:nvPr/>
        </p:nvSpPr>
        <p:spPr bwMode="auto">
          <a:xfrm>
            <a:off x="533400" y="1143000"/>
            <a:ext cx="8382000" cy="1676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defTabSz="914400" rtl="0" eaLnBrk="1" fontAlgn="base" latinLnBrk="0" hangingPunct="1">
              <a:lnSpc>
                <a:spcPct val="100000"/>
              </a:lnSpc>
              <a:spcBef>
                <a:spcPct val="20000"/>
              </a:spcBef>
              <a:spcAft>
                <a:spcPct val="0"/>
              </a:spcAft>
              <a:buClrTx/>
              <a:buSzTx/>
              <a:tabLst/>
              <a:defRPr/>
            </a:pPr>
            <a:endParaRPr lang="en-US" dirty="0" smtClean="0">
              <a:solidFill>
                <a:schemeClr val="bg1"/>
              </a:solidFill>
              <a:latin typeface="+mn-lt"/>
            </a:endParaRPr>
          </a:p>
          <a:p>
            <a:pPr marL="800100" lvl="1" indent="-342900">
              <a:spcBef>
                <a:spcPct val="20000"/>
              </a:spcBef>
            </a:pPr>
            <a:r>
              <a:rPr lang="en-US" sz="1600" noProof="0" dirty="0" smtClean="0">
                <a:solidFill>
                  <a:schemeClr val="bg1"/>
                </a:solidFill>
                <a:latin typeface="+mn-lt"/>
              </a:rPr>
              <a:t>In addition to cross sections, intersections between solids have many real-world problem-solving connections on of my favorites is the use of the intersection of spheres  for </a:t>
            </a:r>
            <a:r>
              <a:rPr lang="en-US" sz="1600" noProof="0" dirty="0" err="1" smtClean="0">
                <a:solidFill>
                  <a:srgbClr val="FFC000"/>
                </a:solidFill>
                <a:latin typeface="+mn-lt"/>
              </a:rPr>
              <a:t>trilateration</a:t>
            </a:r>
            <a:r>
              <a:rPr lang="en-US" sz="1600" noProof="0" dirty="0" smtClean="0">
                <a:solidFill>
                  <a:srgbClr val="FFC000"/>
                </a:solidFill>
                <a:latin typeface="+mn-lt"/>
              </a:rPr>
              <a:t> </a:t>
            </a:r>
            <a:r>
              <a:rPr lang="en-US" sz="1600" noProof="0" dirty="0" smtClean="0">
                <a:solidFill>
                  <a:schemeClr val="bg1"/>
                </a:solidFill>
                <a:latin typeface="+mn-lt"/>
              </a:rPr>
              <a:t>in the implementation of </a:t>
            </a:r>
            <a:r>
              <a:rPr lang="en-US" sz="1600" noProof="0" dirty="0" smtClean="0">
                <a:solidFill>
                  <a:srgbClr val="FFC000"/>
                </a:solidFill>
                <a:latin typeface="+mn-lt"/>
              </a:rPr>
              <a:t>Global Positioning Systems.</a:t>
            </a:r>
            <a:endParaRPr lang="en-US" sz="1600" noProof="0" dirty="0" smtClean="0">
              <a:solidFill>
                <a:srgbClr val="FFC000"/>
              </a:solidFill>
              <a:latin typeface="+mn-lt"/>
            </a:endParaRPr>
          </a:p>
          <a:p>
            <a:pPr marL="800100" lvl="1" indent="-342900">
              <a:spcBef>
                <a:spcPct val="20000"/>
              </a:spcBef>
              <a:buFont typeface="Arial" pitchFamily="34" charset="0"/>
              <a:buChar char="•"/>
            </a:pPr>
            <a:endParaRPr lang="en-US" sz="1600" dirty="0" smtClean="0">
              <a:solidFill>
                <a:srgbClr val="FFC000"/>
              </a:solidFill>
              <a:latin typeface="+mn-lt"/>
            </a:endParaRPr>
          </a:p>
          <a:p>
            <a:pPr marL="800100" lvl="1" indent="-342900">
              <a:spcBef>
                <a:spcPct val="20000"/>
              </a:spcBef>
            </a:pPr>
            <a:endParaRPr lang="en-US" sz="1600" noProof="0" dirty="0" smtClean="0">
              <a:latin typeface="+mn-lt"/>
            </a:endParaRPr>
          </a:p>
          <a:p>
            <a:pPr marL="800100" lvl="1" indent="-342900" algn="r">
              <a:spcBef>
                <a:spcPct val="20000"/>
              </a:spcBef>
            </a:pPr>
            <a:r>
              <a:rPr lang="en-US" sz="1600" dirty="0" smtClean="0">
                <a:solidFill>
                  <a:schemeClr val="bg1"/>
                </a:solidFill>
                <a:latin typeface="+mn-lt"/>
              </a:rPr>
              <a:t>                                                                                                     </a:t>
            </a:r>
          </a:p>
          <a:p>
            <a:pPr marL="800100" lvl="1" indent="-342900">
              <a:spcBef>
                <a:spcPct val="20000"/>
              </a:spcBef>
            </a:pPr>
            <a:endParaRPr lang="en-US" noProof="0" dirty="0" smtClean="0">
              <a:solidFill>
                <a:schemeClr val="bg1"/>
              </a:solidFill>
              <a:latin typeface="+mn-lt"/>
            </a:endParaRPr>
          </a:p>
          <a:p>
            <a:pPr marL="800100" lvl="1" indent="-342900">
              <a:spcBef>
                <a:spcPct val="20000"/>
              </a:spcBef>
              <a:buFont typeface="Arial" pitchFamily="34" charset="0"/>
              <a:buChar char="•"/>
            </a:pPr>
            <a:endParaRPr lang="en-US" noProof="0" dirty="0" smtClean="0">
              <a:solidFill>
                <a:srgbClr val="FFC000"/>
              </a:solidFill>
              <a:latin typeface="+mn-lt"/>
            </a:endParaRPr>
          </a:p>
          <a:p>
            <a:pPr marL="800100" lvl="1" indent="-342900">
              <a:spcBef>
                <a:spcPct val="20000"/>
              </a:spcBef>
              <a:buFont typeface="Arial" pitchFamily="34" charset="0"/>
              <a:buChar char="•"/>
            </a:pPr>
            <a:endParaRPr lang="en-US" noProof="0" dirty="0" smtClean="0">
              <a:solidFill>
                <a:srgbClr val="FFC000"/>
              </a:solidFill>
              <a:latin typeface="+mn-lt"/>
            </a:endParaRPr>
          </a:p>
          <a:p>
            <a:pPr marL="800100" lvl="1" indent="-342900">
              <a:spcBef>
                <a:spcPct val="20000"/>
              </a:spcBef>
              <a:buFont typeface="Arial" pitchFamily="34" charset="0"/>
              <a:buChar char="•"/>
            </a:pPr>
            <a:endParaRPr lang="en-US" noProof="0" dirty="0" smtClean="0">
              <a:solidFill>
                <a:srgbClr val="FFC000"/>
              </a:solidFill>
              <a:latin typeface="+mn-lt"/>
            </a:endParaRPr>
          </a:p>
          <a:p>
            <a:pPr marL="800100" lvl="1" indent="-342900">
              <a:spcBef>
                <a:spcPct val="20000"/>
              </a:spcBef>
              <a:buFont typeface="Arial" pitchFamily="34" charset="0"/>
              <a:buChar char="•"/>
            </a:pPr>
            <a:endParaRPr kumimoji="0" lang="en-US" sz="2000" b="0" i="0" u="none" strike="noStrike" kern="1200" cap="none" spc="0" normalizeH="0" baseline="0" noProof="0" dirty="0" smtClean="0">
              <a:ln>
                <a:noFill/>
              </a:ln>
              <a:solidFill>
                <a:schemeClr val="bg1"/>
              </a:solidFill>
              <a:effectLst/>
              <a:uLnTx/>
              <a:uFillTx/>
              <a:latin typeface="+mn-lt"/>
              <a:ea typeface="+mn-ea"/>
              <a:cs typeface="+mn-cs"/>
            </a:endParaRPr>
          </a:p>
        </p:txBody>
      </p:sp>
      <p:sp>
        <p:nvSpPr>
          <p:cNvPr id="6" name="TextBox 5"/>
          <p:cNvSpPr txBox="1"/>
          <p:nvPr/>
        </p:nvSpPr>
        <p:spPr>
          <a:xfrm>
            <a:off x="6324600" y="6324600"/>
            <a:ext cx="2743059" cy="338554"/>
          </a:xfrm>
          <a:prstGeom prst="rect">
            <a:avLst/>
          </a:prstGeom>
          <a:noFill/>
        </p:spPr>
        <p:txBody>
          <a:bodyPr wrap="none" rtlCol="0">
            <a:spAutoFit/>
          </a:bodyPr>
          <a:lstStyle/>
          <a:p>
            <a:r>
              <a:rPr lang="en-US" sz="1600" dirty="0" smtClean="0"/>
              <a:t>(picture from iconmath.com)</a:t>
            </a:r>
            <a:endParaRPr lang="en-US" sz="1600" dirty="0"/>
          </a:p>
        </p:txBody>
      </p:sp>
      <p:pic>
        <p:nvPicPr>
          <p:cNvPr id="1026" name="Picture 2"/>
          <p:cNvPicPr>
            <a:picLocks noChangeAspect="1" noChangeArrowheads="1"/>
          </p:cNvPicPr>
          <p:nvPr/>
        </p:nvPicPr>
        <p:blipFill>
          <a:blip r:embed="rId3" cstate="print"/>
          <a:srcRect/>
          <a:stretch>
            <a:fillRect/>
          </a:stretch>
        </p:blipFill>
        <p:spPr bwMode="auto">
          <a:xfrm>
            <a:off x="5638800" y="3124200"/>
            <a:ext cx="2857500" cy="2857500"/>
          </a:xfrm>
          <a:prstGeom prst="rect">
            <a:avLst/>
          </a:prstGeom>
          <a:noFill/>
          <a:ln w="9525">
            <a:noFill/>
            <a:miter lim="800000"/>
            <a:headEnd/>
            <a:tailEnd/>
          </a:ln>
        </p:spPr>
      </p:pic>
      <p:sp>
        <p:nvSpPr>
          <p:cNvPr id="7" name="TextBox 6"/>
          <p:cNvSpPr txBox="1"/>
          <p:nvPr/>
        </p:nvSpPr>
        <p:spPr>
          <a:xfrm>
            <a:off x="838200" y="3733800"/>
            <a:ext cx="4343400" cy="2062103"/>
          </a:xfrm>
          <a:prstGeom prst="rect">
            <a:avLst/>
          </a:prstGeom>
          <a:noFill/>
        </p:spPr>
        <p:txBody>
          <a:bodyPr wrap="square" rtlCol="0">
            <a:spAutoFit/>
          </a:bodyPr>
          <a:lstStyle/>
          <a:p>
            <a:r>
              <a:rPr lang="en-US" sz="1600" dirty="0" smtClean="0"/>
              <a:t>A GPS receiver calculates the distance</a:t>
            </a:r>
          </a:p>
          <a:p>
            <a:r>
              <a:rPr lang="en-US" sz="1600" dirty="0" smtClean="0"/>
              <a:t>to 4 different satellites. For each satellite, there is a sphere representing all the points in space where the receiver can be the given distance from the satellite.  The intersection of the spheres for each of the satellites as well as the sphere representing earth can pin-point the exact location of the GPS receiver.</a:t>
            </a:r>
            <a:endParaRPr lang="en-US" sz="16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dirty="0" smtClean="0">
                <a:solidFill>
                  <a:schemeClr val="bg1"/>
                </a:solidFill>
              </a:rPr>
              <a:t>volume and area of solids</a:t>
            </a:r>
          </a:p>
        </p:txBody>
      </p:sp>
      <p:sp>
        <p:nvSpPr>
          <p:cNvPr id="17" name="Espace réservé du contenu 2"/>
          <p:cNvSpPr txBox="1">
            <a:spLocks/>
          </p:cNvSpPr>
          <p:nvPr/>
        </p:nvSpPr>
        <p:spPr bwMode="auto">
          <a:xfrm>
            <a:off x="533400" y="1219200"/>
            <a:ext cx="8382000" cy="4648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defTabSz="914400" rtl="0" eaLnBrk="1" fontAlgn="base" latinLnBrk="0" hangingPunct="1">
              <a:lnSpc>
                <a:spcPct val="100000"/>
              </a:lnSpc>
              <a:spcBef>
                <a:spcPct val="20000"/>
              </a:spcBef>
              <a:spcAft>
                <a:spcPct val="0"/>
              </a:spcAft>
              <a:buClrTx/>
              <a:buSzTx/>
              <a:tabLst/>
              <a:defRPr/>
            </a:pPr>
            <a:endParaRPr lang="en-US" dirty="0" smtClean="0">
              <a:solidFill>
                <a:schemeClr val="bg1"/>
              </a:solidFill>
              <a:latin typeface="+mn-lt"/>
            </a:endParaRPr>
          </a:p>
          <a:p>
            <a:pPr marL="800100" lvl="1" indent="-342900">
              <a:spcBef>
                <a:spcPct val="20000"/>
              </a:spcBef>
            </a:pPr>
            <a:r>
              <a:rPr lang="en-US" noProof="0" dirty="0" smtClean="0">
                <a:solidFill>
                  <a:schemeClr val="bg1"/>
                </a:solidFill>
                <a:latin typeface="+mn-lt"/>
              </a:rPr>
              <a:t>      The most common application of solid geometry is the calculation of volume and surface area. Here are the most commonly used formulas for volume:</a:t>
            </a:r>
          </a:p>
          <a:p>
            <a:pPr marL="800100" lvl="1" indent="-342900">
              <a:spcBef>
                <a:spcPct val="20000"/>
              </a:spcBef>
              <a:buFont typeface="Arial" pitchFamily="34" charset="0"/>
              <a:buChar char="•"/>
            </a:pPr>
            <a:r>
              <a:rPr lang="en-US" sz="2000" noProof="0" dirty="0" smtClean="0">
                <a:solidFill>
                  <a:srgbClr val="FFC000"/>
                </a:solidFill>
                <a:latin typeface="+mn-lt"/>
              </a:rPr>
              <a:t>Volume of cylinders and prisms (note that prisms are sometimes considered a subset of cylinders and the reason is self-evident in the formulas):</a:t>
            </a:r>
          </a:p>
          <a:p>
            <a:pPr marL="1257300" lvl="2" indent="-342900">
              <a:spcBef>
                <a:spcPct val="20000"/>
              </a:spcBef>
              <a:buFont typeface="Arial" pitchFamily="34" charset="0"/>
              <a:buChar char="•"/>
            </a:pPr>
            <a:r>
              <a:rPr lang="en-US" sz="2000" noProof="0" dirty="0" smtClean="0">
                <a:solidFill>
                  <a:srgbClr val="FFC000"/>
                </a:solidFill>
                <a:latin typeface="+mn-lt"/>
              </a:rPr>
              <a:t>Cylinder: V= </a:t>
            </a:r>
            <a:r>
              <a:rPr lang="en-US" sz="2000" noProof="0" dirty="0" smtClean="0">
                <a:solidFill>
                  <a:srgbClr val="FFC000"/>
                </a:solidFill>
                <a:latin typeface="Symbol" pitchFamily="18" charset="2"/>
              </a:rPr>
              <a:t>p</a:t>
            </a:r>
            <a:r>
              <a:rPr lang="en-US" sz="2000" noProof="0" dirty="0" smtClean="0">
                <a:solidFill>
                  <a:srgbClr val="FFC000"/>
                </a:solidFill>
                <a:latin typeface="+mj-lt"/>
              </a:rPr>
              <a:t>r</a:t>
            </a:r>
            <a:r>
              <a:rPr lang="en-US" sz="2000" baseline="30000" noProof="0" dirty="0" smtClean="0">
                <a:solidFill>
                  <a:srgbClr val="FFC000"/>
                </a:solidFill>
                <a:latin typeface="+mj-lt"/>
              </a:rPr>
              <a:t>2</a:t>
            </a:r>
            <a:r>
              <a:rPr lang="en-US" sz="2000" noProof="0" dirty="0" smtClean="0">
                <a:solidFill>
                  <a:srgbClr val="FFC000"/>
                </a:solidFill>
                <a:latin typeface="+mj-lt"/>
              </a:rPr>
              <a:t>h (note that </a:t>
            </a:r>
            <a:r>
              <a:rPr lang="en-US" sz="2000" dirty="0" smtClean="0">
                <a:solidFill>
                  <a:srgbClr val="FFC000"/>
                </a:solidFill>
                <a:latin typeface="Symbol" pitchFamily="18" charset="2"/>
              </a:rPr>
              <a:t>p</a:t>
            </a:r>
            <a:r>
              <a:rPr lang="en-US" sz="2000" dirty="0" smtClean="0">
                <a:solidFill>
                  <a:srgbClr val="FFC000"/>
                </a:solidFill>
              </a:rPr>
              <a:t>r</a:t>
            </a:r>
            <a:r>
              <a:rPr lang="en-US" sz="2000" baseline="30000" dirty="0" smtClean="0">
                <a:solidFill>
                  <a:srgbClr val="FFC000"/>
                </a:solidFill>
              </a:rPr>
              <a:t>2 </a:t>
            </a:r>
            <a:r>
              <a:rPr lang="en-US" sz="2000" dirty="0" smtClean="0">
                <a:solidFill>
                  <a:srgbClr val="FFC000"/>
                </a:solidFill>
              </a:rPr>
              <a:t>is simply the cylinder)</a:t>
            </a:r>
            <a:endParaRPr lang="en-US" sz="2000" noProof="0" dirty="0" smtClean="0">
              <a:solidFill>
                <a:srgbClr val="FFC000"/>
              </a:solidFill>
              <a:latin typeface="+mj-lt"/>
            </a:endParaRPr>
          </a:p>
          <a:p>
            <a:pPr marL="1257300" lvl="2" indent="-342900">
              <a:spcBef>
                <a:spcPct val="20000"/>
              </a:spcBef>
              <a:buFont typeface="Arial" pitchFamily="34" charset="0"/>
              <a:buChar char="•"/>
            </a:pPr>
            <a:r>
              <a:rPr kumimoji="0" lang="en-US" sz="2000" b="0" i="0" u="none" strike="noStrike" kern="1200" cap="none" spc="0" normalizeH="0" baseline="0" dirty="0" smtClean="0">
                <a:ln>
                  <a:noFill/>
                </a:ln>
                <a:solidFill>
                  <a:srgbClr val="FFC000"/>
                </a:solidFill>
                <a:effectLst/>
                <a:uLnTx/>
                <a:uFillTx/>
                <a:latin typeface="+mj-lt"/>
                <a:ea typeface="+mn-ea"/>
                <a:cs typeface="+mn-cs"/>
              </a:rPr>
              <a:t>Prism: V=</a:t>
            </a:r>
            <a:r>
              <a:rPr kumimoji="0" lang="en-US" sz="2000" b="0" i="0" u="none" strike="noStrike" kern="1200" cap="none" spc="0" normalizeH="0" baseline="0" dirty="0" err="1" smtClean="0">
                <a:ln>
                  <a:noFill/>
                </a:ln>
                <a:solidFill>
                  <a:srgbClr val="FFC000"/>
                </a:solidFill>
                <a:effectLst/>
                <a:uLnTx/>
                <a:uFillTx/>
                <a:latin typeface="+mj-lt"/>
                <a:ea typeface="+mn-ea"/>
                <a:cs typeface="+mn-cs"/>
              </a:rPr>
              <a:t>Bh</a:t>
            </a:r>
            <a:endParaRPr kumimoji="0" lang="en-US" sz="2000" b="0" i="0" u="none" strike="noStrike" kern="1200" cap="none" spc="0" normalizeH="0" baseline="0" dirty="0" smtClean="0">
              <a:ln>
                <a:noFill/>
              </a:ln>
              <a:solidFill>
                <a:srgbClr val="FFC000"/>
              </a:solidFill>
              <a:effectLst/>
              <a:uLnTx/>
              <a:uFillTx/>
              <a:latin typeface="+mj-lt"/>
              <a:ea typeface="+mn-ea"/>
              <a:cs typeface="+mn-cs"/>
            </a:endParaRPr>
          </a:p>
          <a:p>
            <a:pPr marL="1257300" lvl="2" indent="-342900">
              <a:spcBef>
                <a:spcPct val="20000"/>
              </a:spcBef>
              <a:buFont typeface="Arial" pitchFamily="34" charset="0"/>
              <a:buChar char="•"/>
            </a:pPr>
            <a:endParaRPr lang="en-US" sz="2000" noProof="0" dirty="0" smtClean="0">
              <a:solidFill>
                <a:srgbClr val="FFC000"/>
              </a:solidFill>
              <a:latin typeface="+mj-lt"/>
            </a:endParaRPr>
          </a:p>
          <a:p>
            <a:pPr marL="800100" lvl="1" indent="-342900">
              <a:spcBef>
                <a:spcPct val="20000"/>
              </a:spcBef>
              <a:buFont typeface="Arial" pitchFamily="34" charset="0"/>
              <a:buChar char="•"/>
            </a:pPr>
            <a:r>
              <a:rPr lang="en-US" sz="2000" dirty="0" smtClean="0">
                <a:solidFill>
                  <a:srgbClr val="FFC000"/>
                </a:solidFill>
                <a:latin typeface="+mj-lt"/>
              </a:rPr>
              <a:t>Volume of pyramids, cones and spheres (note that prisms are sometimes considered a subset of cylinders and the reason is self-evident in the formulas):</a:t>
            </a:r>
          </a:p>
          <a:p>
            <a:pPr marL="1257300" lvl="2" indent="-342900">
              <a:spcBef>
                <a:spcPct val="20000"/>
              </a:spcBef>
              <a:buFont typeface="Arial" pitchFamily="34" charset="0"/>
              <a:buChar char="•"/>
            </a:pPr>
            <a:r>
              <a:rPr lang="en-US" sz="2000" dirty="0" smtClean="0">
                <a:solidFill>
                  <a:srgbClr val="FFC000"/>
                </a:solidFill>
                <a:latin typeface="+mj-lt"/>
              </a:rPr>
              <a:t>Cone: V= 1/3 </a:t>
            </a:r>
            <a:r>
              <a:rPr lang="en-US" sz="2000" dirty="0" smtClean="0">
                <a:solidFill>
                  <a:srgbClr val="FFC000"/>
                </a:solidFill>
                <a:latin typeface="Symbol" pitchFamily="18" charset="2"/>
              </a:rPr>
              <a:t>p</a:t>
            </a:r>
            <a:r>
              <a:rPr lang="en-US" sz="2000" dirty="0" smtClean="0">
                <a:solidFill>
                  <a:srgbClr val="FFC000"/>
                </a:solidFill>
              </a:rPr>
              <a:t>r</a:t>
            </a:r>
            <a:r>
              <a:rPr lang="en-US" sz="2000" baseline="30000" dirty="0" smtClean="0">
                <a:solidFill>
                  <a:srgbClr val="FFC000"/>
                </a:solidFill>
              </a:rPr>
              <a:t>2</a:t>
            </a:r>
            <a:r>
              <a:rPr lang="en-US" sz="2000" dirty="0" smtClean="0">
                <a:solidFill>
                  <a:srgbClr val="FFC000"/>
                </a:solidFill>
                <a:latin typeface="+mj-lt"/>
              </a:rPr>
              <a:t>h </a:t>
            </a:r>
          </a:p>
          <a:p>
            <a:pPr marL="1257300" lvl="2" indent="-342900">
              <a:spcBef>
                <a:spcPct val="20000"/>
              </a:spcBef>
              <a:buFont typeface="Arial" pitchFamily="34" charset="0"/>
              <a:buChar char="•"/>
            </a:pPr>
            <a:r>
              <a:rPr lang="en-US" sz="2000" dirty="0" smtClean="0">
                <a:solidFill>
                  <a:srgbClr val="FFC000"/>
                </a:solidFill>
                <a:latin typeface="+mj-lt"/>
              </a:rPr>
              <a:t>Pyramid: V=1/3 </a:t>
            </a:r>
            <a:r>
              <a:rPr lang="en-US" sz="2000" dirty="0" err="1" smtClean="0">
                <a:solidFill>
                  <a:srgbClr val="FFC000"/>
                </a:solidFill>
                <a:latin typeface="+mj-lt"/>
              </a:rPr>
              <a:t>Bh</a:t>
            </a:r>
            <a:endParaRPr lang="en-US" sz="2000" dirty="0" smtClean="0">
              <a:solidFill>
                <a:srgbClr val="FFC000"/>
              </a:solidFill>
              <a:latin typeface="+mj-lt"/>
            </a:endParaRPr>
          </a:p>
          <a:p>
            <a:pPr marL="1257300" lvl="2" indent="-342900">
              <a:spcBef>
                <a:spcPct val="20000"/>
              </a:spcBef>
              <a:buFont typeface="Arial" pitchFamily="34" charset="0"/>
              <a:buChar char="•"/>
            </a:pPr>
            <a:r>
              <a:rPr lang="en-US" sz="2000" dirty="0" smtClean="0">
                <a:solidFill>
                  <a:srgbClr val="FFC000"/>
                </a:solidFill>
                <a:latin typeface="+mj-lt"/>
              </a:rPr>
              <a:t>Sphere: V=4/3 </a:t>
            </a:r>
            <a:r>
              <a:rPr lang="en-US" sz="2000" dirty="0" smtClean="0">
                <a:solidFill>
                  <a:srgbClr val="FFC000"/>
                </a:solidFill>
                <a:latin typeface="Symbol" pitchFamily="18" charset="2"/>
              </a:rPr>
              <a:t>p</a:t>
            </a:r>
            <a:r>
              <a:rPr lang="en-US" sz="2000" dirty="0" smtClean="0">
                <a:solidFill>
                  <a:srgbClr val="FFC000"/>
                </a:solidFill>
              </a:rPr>
              <a:t>r</a:t>
            </a:r>
            <a:r>
              <a:rPr lang="en-US" sz="2000" baseline="30000" dirty="0" smtClean="0">
                <a:solidFill>
                  <a:srgbClr val="FFC000"/>
                </a:solidFill>
              </a:rPr>
              <a:t>2</a:t>
            </a:r>
            <a:endParaRPr lang="en-US" sz="2000" dirty="0" smtClean="0">
              <a:solidFill>
                <a:srgbClr val="FFC000"/>
              </a:solidFill>
              <a:latin typeface="+mj-lt"/>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dirty="0" smtClean="0">
                <a:solidFill>
                  <a:schemeClr val="bg1"/>
                </a:solidFill>
              </a:rPr>
              <a:t>volume and area of solids</a:t>
            </a:r>
            <a:br>
              <a:rPr lang="en-US" dirty="0" smtClean="0">
                <a:solidFill>
                  <a:schemeClr val="bg1"/>
                </a:solidFill>
              </a:rPr>
            </a:br>
            <a:r>
              <a:rPr lang="en-US" sz="2000" dirty="0" smtClean="0">
                <a:solidFill>
                  <a:schemeClr val="bg1"/>
                </a:solidFill>
              </a:rPr>
              <a:t>Additional observations</a:t>
            </a:r>
            <a:endParaRPr lang="en-US" dirty="0" smtClean="0">
              <a:solidFill>
                <a:schemeClr val="bg1"/>
              </a:solidFill>
            </a:endParaRPr>
          </a:p>
        </p:txBody>
      </p:sp>
      <p:sp>
        <p:nvSpPr>
          <p:cNvPr id="17" name="Espace réservé du contenu 2"/>
          <p:cNvSpPr txBox="1">
            <a:spLocks/>
          </p:cNvSpPr>
          <p:nvPr/>
        </p:nvSpPr>
        <p:spPr bwMode="auto">
          <a:xfrm>
            <a:off x="533400" y="1219200"/>
            <a:ext cx="8382000" cy="4953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defTabSz="914400" rtl="0" eaLnBrk="1" fontAlgn="base" latinLnBrk="0" hangingPunct="1">
              <a:lnSpc>
                <a:spcPct val="100000"/>
              </a:lnSpc>
              <a:spcBef>
                <a:spcPct val="20000"/>
              </a:spcBef>
              <a:spcAft>
                <a:spcPct val="0"/>
              </a:spcAft>
              <a:buClrTx/>
              <a:buSzTx/>
              <a:tabLst/>
              <a:defRPr/>
            </a:pPr>
            <a:endParaRPr lang="en-US" dirty="0" smtClean="0">
              <a:solidFill>
                <a:schemeClr val="bg1"/>
              </a:solidFill>
              <a:latin typeface="+mn-lt"/>
            </a:endParaRPr>
          </a:p>
          <a:p>
            <a:pPr marL="800100" lvl="1" indent="-342900">
              <a:spcBef>
                <a:spcPct val="20000"/>
              </a:spcBef>
              <a:buFont typeface="Arial" pitchFamily="34" charset="0"/>
              <a:buChar char="•"/>
            </a:pPr>
            <a:r>
              <a:rPr lang="en-US" sz="2000" noProof="0" dirty="0" smtClean="0">
                <a:solidFill>
                  <a:srgbClr val="FFC000"/>
                </a:solidFill>
                <a:latin typeface="+mn-lt"/>
              </a:rPr>
              <a:t>Many three- dimensional figures are made of a combination of cylinders, cones, etc. the volume of these solids can be found by calculating the volumes of the composing shapes.</a:t>
            </a:r>
            <a:endParaRPr kumimoji="0" lang="en-US" sz="2000" b="0" i="0" u="none" strike="noStrike" kern="1200" cap="none" spc="0" normalizeH="0" baseline="0" dirty="0" smtClean="0">
              <a:ln>
                <a:noFill/>
              </a:ln>
              <a:solidFill>
                <a:srgbClr val="FFC000"/>
              </a:solidFill>
              <a:effectLst/>
              <a:uLnTx/>
              <a:uFillTx/>
              <a:latin typeface="+mj-lt"/>
              <a:ea typeface="+mn-ea"/>
              <a:cs typeface="+mn-cs"/>
            </a:endParaRPr>
          </a:p>
          <a:p>
            <a:pPr marL="1257300" lvl="2" indent="-342900">
              <a:spcBef>
                <a:spcPct val="20000"/>
              </a:spcBef>
              <a:buFont typeface="Arial" pitchFamily="34" charset="0"/>
              <a:buChar char="•"/>
            </a:pPr>
            <a:endParaRPr lang="en-US" sz="2000" noProof="0" dirty="0" smtClean="0">
              <a:solidFill>
                <a:srgbClr val="FFC000"/>
              </a:solidFill>
              <a:latin typeface="+mj-lt"/>
            </a:endParaRPr>
          </a:p>
          <a:p>
            <a:pPr marL="800100" lvl="1" indent="-342900">
              <a:spcBef>
                <a:spcPct val="20000"/>
              </a:spcBef>
              <a:buFont typeface="Arial" pitchFamily="34" charset="0"/>
              <a:buChar char="•"/>
            </a:pPr>
            <a:r>
              <a:rPr lang="en-US" sz="2000" dirty="0" smtClean="0">
                <a:solidFill>
                  <a:srgbClr val="FFC000"/>
                </a:solidFill>
                <a:latin typeface="+mj-lt"/>
              </a:rPr>
              <a:t>It can be demonstrated that the volume of a cone or pyramid is one third the volume of a cylinder or prism of the same height and a congruent base.</a:t>
            </a:r>
          </a:p>
        </p:txBody>
      </p:sp>
      <p:pic>
        <p:nvPicPr>
          <p:cNvPr id="4" name="Picture 3" descr="cube1.gif"/>
          <p:cNvPicPr>
            <a:picLocks noChangeAspect="1"/>
          </p:cNvPicPr>
          <p:nvPr/>
        </p:nvPicPr>
        <p:blipFill>
          <a:blip r:embed="rId3" cstate="print"/>
          <a:stretch>
            <a:fillRect/>
          </a:stretch>
        </p:blipFill>
        <p:spPr>
          <a:xfrm>
            <a:off x="2438400" y="4648200"/>
            <a:ext cx="1295400" cy="1047750"/>
          </a:xfrm>
          <a:prstGeom prst="rect">
            <a:avLst/>
          </a:prstGeom>
        </p:spPr>
      </p:pic>
      <p:pic>
        <p:nvPicPr>
          <p:cNvPr id="5" name="Picture 4" descr="pyramid1.gif"/>
          <p:cNvPicPr>
            <a:picLocks noChangeAspect="1"/>
          </p:cNvPicPr>
          <p:nvPr/>
        </p:nvPicPr>
        <p:blipFill>
          <a:blip r:embed="rId4" cstate="print"/>
          <a:stretch>
            <a:fillRect/>
          </a:stretch>
        </p:blipFill>
        <p:spPr>
          <a:xfrm>
            <a:off x="4419600" y="4800600"/>
            <a:ext cx="1447800" cy="1053676"/>
          </a:xfrm>
          <a:prstGeom prst="rect">
            <a:avLst/>
          </a:prstGeom>
        </p:spPr>
      </p:pic>
      <p:sp>
        <p:nvSpPr>
          <p:cNvPr id="6" name="TextBox 5"/>
          <p:cNvSpPr txBox="1"/>
          <p:nvPr/>
        </p:nvSpPr>
        <p:spPr>
          <a:xfrm>
            <a:off x="6019800" y="6172200"/>
            <a:ext cx="2339102" cy="369332"/>
          </a:xfrm>
          <a:prstGeom prst="rect">
            <a:avLst/>
          </a:prstGeom>
          <a:noFill/>
        </p:spPr>
        <p:txBody>
          <a:bodyPr wrap="none" rtlCol="0">
            <a:spAutoFit/>
          </a:bodyPr>
          <a:lstStyle/>
          <a:p>
            <a:r>
              <a:rPr lang="en-US" dirty="0" smtClean="0"/>
              <a:t>(Bennett et al., 2004)</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dirty="0" smtClean="0">
                <a:solidFill>
                  <a:schemeClr val="bg1"/>
                </a:solidFill>
              </a:rPr>
              <a:t>Surface area of solids</a:t>
            </a:r>
          </a:p>
        </p:txBody>
      </p:sp>
      <p:sp>
        <p:nvSpPr>
          <p:cNvPr id="17" name="Espace réservé du contenu 2"/>
          <p:cNvSpPr txBox="1">
            <a:spLocks/>
          </p:cNvSpPr>
          <p:nvPr/>
        </p:nvSpPr>
        <p:spPr bwMode="auto">
          <a:xfrm>
            <a:off x="533400" y="1219200"/>
            <a:ext cx="8458200" cy="3505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defTabSz="914400" rtl="0" eaLnBrk="1" fontAlgn="base" latinLnBrk="0" hangingPunct="1">
              <a:lnSpc>
                <a:spcPct val="100000"/>
              </a:lnSpc>
              <a:spcBef>
                <a:spcPct val="20000"/>
              </a:spcBef>
              <a:spcAft>
                <a:spcPct val="0"/>
              </a:spcAft>
              <a:buClrTx/>
              <a:buSzTx/>
              <a:tabLst/>
              <a:defRPr/>
            </a:pPr>
            <a:endParaRPr lang="en-US" dirty="0" smtClean="0">
              <a:solidFill>
                <a:schemeClr val="bg1"/>
              </a:solidFill>
              <a:latin typeface="+mn-lt"/>
            </a:endParaRPr>
          </a:p>
          <a:p>
            <a:pPr marL="800100" lvl="1" indent="-342900">
              <a:spcBef>
                <a:spcPct val="20000"/>
              </a:spcBef>
            </a:pPr>
            <a:r>
              <a:rPr lang="en-US" noProof="0" dirty="0" smtClean="0">
                <a:solidFill>
                  <a:schemeClr val="bg1"/>
                </a:solidFill>
                <a:latin typeface="+mn-lt"/>
              </a:rPr>
              <a:t>      Surface and lateral area of solids can be calculated through standard formulas for well known shapes or by adding the areas of all the faces and bases.</a:t>
            </a:r>
          </a:p>
          <a:p>
            <a:pPr marL="800100" lvl="1" indent="-342900">
              <a:spcBef>
                <a:spcPct val="20000"/>
              </a:spcBef>
            </a:pPr>
            <a:endParaRPr lang="en-US" noProof="0" dirty="0" smtClean="0">
              <a:solidFill>
                <a:schemeClr val="bg1"/>
              </a:solidFill>
              <a:latin typeface="+mn-lt"/>
            </a:endParaRPr>
          </a:p>
          <a:p>
            <a:pPr marL="800100" lvl="1" indent="-342900">
              <a:spcBef>
                <a:spcPct val="20000"/>
              </a:spcBef>
              <a:buFont typeface="Arial" pitchFamily="34" charset="0"/>
              <a:buChar char="•"/>
            </a:pPr>
            <a:r>
              <a:rPr lang="en-US" dirty="0" smtClean="0">
                <a:solidFill>
                  <a:srgbClr val="FFC000"/>
                </a:solidFill>
                <a:latin typeface="+mj-lt"/>
              </a:rPr>
              <a:t>Surface area of rectangular prisms: S=2lwx2wh</a:t>
            </a:r>
          </a:p>
          <a:p>
            <a:pPr marL="800100" lvl="1" indent="-342900">
              <a:spcBef>
                <a:spcPct val="20000"/>
              </a:spcBef>
              <a:buFont typeface="Arial" pitchFamily="34" charset="0"/>
              <a:buChar char="•"/>
            </a:pPr>
            <a:endParaRPr kumimoji="0" lang="en-US" b="0" i="0" u="none" strike="noStrike" kern="1200" cap="none" spc="0" normalizeH="0" baseline="0" dirty="0" smtClean="0">
              <a:ln>
                <a:noFill/>
              </a:ln>
              <a:solidFill>
                <a:srgbClr val="FFC000"/>
              </a:solidFill>
              <a:effectLst/>
              <a:uLnTx/>
              <a:uFillTx/>
              <a:latin typeface="+mj-lt"/>
              <a:ea typeface="+mn-ea"/>
              <a:cs typeface="+mn-cs"/>
            </a:endParaRPr>
          </a:p>
          <a:p>
            <a:pPr marL="800100" lvl="1" indent="-342900">
              <a:spcBef>
                <a:spcPct val="20000"/>
              </a:spcBef>
              <a:buFont typeface="Arial" pitchFamily="34" charset="0"/>
              <a:buChar char="•"/>
            </a:pPr>
            <a:r>
              <a:rPr lang="en-US" dirty="0" smtClean="0">
                <a:solidFill>
                  <a:srgbClr val="FFC000"/>
                </a:solidFill>
                <a:latin typeface="+mj-lt"/>
              </a:rPr>
              <a:t>Surface area of cylinder: S= 2pr</a:t>
            </a:r>
            <a:r>
              <a:rPr lang="en-US" baseline="30000" dirty="0" smtClean="0">
                <a:solidFill>
                  <a:srgbClr val="FFC000"/>
                </a:solidFill>
                <a:latin typeface="+mj-lt"/>
              </a:rPr>
              <a:t>2 </a:t>
            </a:r>
            <a:r>
              <a:rPr lang="en-US" dirty="0" smtClean="0">
                <a:solidFill>
                  <a:srgbClr val="FFC000"/>
                </a:solidFill>
                <a:latin typeface="+mj-lt"/>
              </a:rPr>
              <a:t>+2prh</a:t>
            </a:r>
          </a:p>
          <a:p>
            <a:pPr marL="800100" lvl="1" indent="-342900">
              <a:spcBef>
                <a:spcPct val="20000"/>
              </a:spcBef>
              <a:buFont typeface="Arial" pitchFamily="34" charset="0"/>
              <a:buChar char="•"/>
            </a:pPr>
            <a:endParaRPr lang="en-US" dirty="0" smtClean="0">
              <a:solidFill>
                <a:srgbClr val="FFC000"/>
              </a:solidFill>
              <a:latin typeface="+mj-lt"/>
            </a:endParaRPr>
          </a:p>
          <a:p>
            <a:pPr marL="800100" lvl="1" indent="-342900">
              <a:spcBef>
                <a:spcPct val="20000"/>
              </a:spcBef>
              <a:buFont typeface="Arial" pitchFamily="34" charset="0"/>
              <a:buChar char="•"/>
            </a:pPr>
            <a:r>
              <a:rPr lang="en-US" dirty="0" smtClean="0">
                <a:solidFill>
                  <a:srgbClr val="FFC000"/>
                </a:solidFill>
                <a:latin typeface="+mj-lt"/>
              </a:rPr>
              <a:t>Surface area of sphere: S= 4pr</a:t>
            </a:r>
            <a:r>
              <a:rPr lang="en-US" baseline="30000" dirty="0" smtClean="0">
                <a:solidFill>
                  <a:srgbClr val="FFC000"/>
                </a:solidFill>
                <a:latin typeface="+mj-lt"/>
              </a:rPr>
              <a:t>2 </a:t>
            </a:r>
            <a:endParaRPr lang="en-US" dirty="0" smtClean="0">
              <a:solidFill>
                <a:srgbClr val="FFC000"/>
              </a:solidFill>
              <a:latin typeface="+mj-lt"/>
            </a:endParaRPr>
          </a:p>
          <a:p>
            <a:pPr marL="800100" lvl="1" indent="-342900">
              <a:spcBef>
                <a:spcPct val="20000"/>
              </a:spcBef>
              <a:buFont typeface="Arial" pitchFamily="34" charset="0"/>
              <a:buChar char="•"/>
            </a:pPr>
            <a:endParaRPr lang="en-US" sz="1600" dirty="0" smtClean="0">
              <a:solidFill>
                <a:srgbClr val="FFC000"/>
              </a:solidFill>
            </a:endParaRPr>
          </a:p>
          <a:p>
            <a:pPr marL="800100" lvl="1" indent="-342900">
              <a:spcBef>
                <a:spcPct val="20000"/>
              </a:spcBef>
              <a:buFont typeface="Arial" pitchFamily="34" charset="0"/>
              <a:buChar char="•"/>
            </a:pPr>
            <a:endParaRPr kumimoji="0" lang="en-US" sz="1600" b="0" i="0" u="none" strike="noStrike" kern="1200" cap="none" spc="0" normalizeH="0" baseline="30000" dirty="0" smtClean="0">
              <a:ln>
                <a:noFill/>
              </a:ln>
              <a:solidFill>
                <a:srgbClr val="FFC000"/>
              </a:solidFill>
              <a:effectLst/>
              <a:uLnTx/>
              <a:uFillTx/>
              <a:latin typeface="+mj-lt"/>
              <a:ea typeface="+mn-ea"/>
              <a:cs typeface="+mn-cs"/>
            </a:endParaRPr>
          </a:p>
          <a:p>
            <a:pPr marL="800100" lvl="1" indent="-342900">
              <a:spcBef>
                <a:spcPct val="20000"/>
              </a:spcBef>
              <a:buFont typeface="Arial" pitchFamily="34" charset="0"/>
              <a:buChar char="•"/>
            </a:pPr>
            <a:endParaRPr kumimoji="0" lang="en-US" sz="1600" b="0" i="0" u="none" strike="noStrike" kern="1200" cap="none" spc="0" normalizeH="0" baseline="30000" dirty="0" smtClean="0">
              <a:ln>
                <a:noFill/>
              </a:ln>
              <a:solidFill>
                <a:srgbClr val="FFC000"/>
              </a:solidFill>
              <a:effectLst/>
              <a:uLnTx/>
              <a:uFillTx/>
              <a:latin typeface="+mj-lt"/>
              <a:ea typeface="+mn-ea"/>
              <a:cs typeface="+mn-cs"/>
            </a:endParaRPr>
          </a:p>
          <a:p>
            <a:pPr marL="1257300" lvl="2" indent="-342900">
              <a:spcBef>
                <a:spcPct val="20000"/>
              </a:spcBef>
            </a:pPr>
            <a:endParaRPr lang="en-US" sz="2000" noProof="0" dirty="0" smtClean="0">
              <a:solidFill>
                <a:srgbClr val="FFC000"/>
              </a:solidFill>
              <a:latin typeface="+mj-lt"/>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dirty="0" smtClean="0">
                <a:solidFill>
                  <a:schemeClr val="bg1"/>
                </a:solidFill>
              </a:rPr>
              <a:t>volume and area of solids</a:t>
            </a:r>
          </a:p>
        </p:txBody>
      </p:sp>
      <p:sp>
        <p:nvSpPr>
          <p:cNvPr id="17" name="Espace réservé du contenu 2"/>
          <p:cNvSpPr txBox="1">
            <a:spLocks/>
          </p:cNvSpPr>
          <p:nvPr/>
        </p:nvSpPr>
        <p:spPr bwMode="auto">
          <a:xfrm>
            <a:off x="533400" y="1219200"/>
            <a:ext cx="8458200" cy="3505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defTabSz="914400" rtl="0" eaLnBrk="1" fontAlgn="base" latinLnBrk="0" hangingPunct="1">
              <a:lnSpc>
                <a:spcPct val="100000"/>
              </a:lnSpc>
              <a:spcBef>
                <a:spcPct val="20000"/>
              </a:spcBef>
              <a:spcAft>
                <a:spcPct val="0"/>
              </a:spcAft>
              <a:buClrTx/>
              <a:buSzTx/>
              <a:tabLst/>
              <a:defRPr/>
            </a:pPr>
            <a:endParaRPr lang="en-US" dirty="0" smtClean="0">
              <a:solidFill>
                <a:schemeClr val="bg1"/>
              </a:solidFill>
              <a:latin typeface="+mn-lt"/>
            </a:endParaRPr>
          </a:p>
          <a:p>
            <a:pPr marL="800100" lvl="1" indent="-342900">
              <a:spcBef>
                <a:spcPct val="20000"/>
              </a:spcBef>
            </a:pPr>
            <a:r>
              <a:rPr lang="en-US" noProof="0" dirty="0" smtClean="0">
                <a:solidFill>
                  <a:schemeClr val="bg1"/>
                </a:solidFill>
                <a:latin typeface="+mn-lt"/>
              </a:rPr>
              <a:t>      Surface and lateral area of solids can be calculated through standard formulas for well known shapes or by adding the areas of all the faces and bases.</a:t>
            </a:r>
          </a:p>
          <a:p>
            <a:pPr marL="800100" lvl="1" indent="-342900">
              <a:spcBef>
                <a:spcPct val="20000"/>
              </a:spcBef>
            </a:pPr>
            <a:endParaRPr lang="en-US" noProof="0" dirty="0" smtClean="0">
              <a:solidFill>
                <a:schemeClr val="bg1"/>
              </a:solidFill>
              <a:latin typeface="+mn-lt"/>
            </a:endParaRPr>
          </a:p>
          <a:p>
            <a:pPr marL="800100" lvl="1" indent="-342900">
              <a:spcBef>
                <a:spcPct val="20000"/>
              </a:spcBef>
              <a:buFont typeface="Arial" pitchFamily="34" charset="0"/>
              <a:buChar char="•"/>
            </a:pPr>
            <a:r>
              <a:rPr lang="en-US" sz="2000" dirty="0" smtClean="0">
                <a:solidFill>
                  <a:schemeClr val="bg1"/>
                </a:solidFill>
                <a:latin typeface="+mn-lt"/>
              </a:rPr>
              <a:t>The </a:t>
            </a:r>
            <a:r>
              <a:rPr lang="en-US" sz="2000" dirty="0" smtClean="0">
                <a:solidFill>
                  <a:srgbClr val="FFC000"/>
                </a:solidFill>
                <a:latin typeface="+mn-lt"/>
              </a:rPr>
              <a:t>lateral</a:t>
            </a:r>
            <a:r>
              <a:rPr lang="en-US" sz="2000" dirty="0" smtClean="0">
                <a:solidFill>
                  <a:schemeClr val="bg1"/>
                </a:solidFill>
                <a:latin typeface="+mn-lt"/>
              </a:rPr>
              <a:t> area of solids is equal to the sum of the areas of all faces.</a:t>
            </a:r>
          </a:p>
          <a:p>
            <a:pPr marL="800100" lvl="1" indent="-342900">
              <a:spcBef>
                <a:spcPct val="20000"/>
              </a:spcBef>
              <a:buFont typeface="Arial" pitchFamily="34" charset="0"/>
              <a:buChar char="•"/>
            </a:pPr>
            <a:r>
              <a:rPr lang="en-US" sz="2000" dirty="0" smtClean="0">
                <a:solidFill>
                  <a:schemeClr val="bg1"/>
                </a:solidFill>
                <a:latin typeface="+mj-lt"/>
              </a:rPr>
              <a:t>The </a:t>
            </a:r>
            <a:r>
              <a:rPr lang="en-US" sz="2000" dirty="0" smtClean="0">
                <a:solidFill>
                  <a:srgbClr val="FFC000"/>
                </a:solidFill>
                <a:latin typeface="+mj-lt"/>
              </a:rPr>
              <a:t>surface </a:t>
            </a:r>
            <a:r>
              <a:rPr lang="en-US" sz="2000" dirty="0" smtClean="0">
                <a:solidFill>
                  <a:schemeClr val="bg1"/>
                </a:solidFill>
                <a:latin typeface="+mj-lt"/>
              </a:rPr>
              <a:t>area of solids is equal to the sum of the areas of the faces plus the area of the bases.</a:t>
            </a:r>
          </a:p>
          <a:p>
            <a:pPr marL="800100" lvl="1" indent="-342900">
              <a:spcBef>
                <a:spcPct val="20000"/>
              </a:spcBef>
            </a:pPr>
            <a:r>
              <a:rPr lang="en-US" sz="2000" dirty="0" smtClean="0">
                <a:solidFill>
                  <a:srgbClr val="FFC000"/>
                </a:solidFill>
                <a:latin typeface="+mj-lt"/>
              </a:rPr>
              <a:t>Example:  Assuming that with one gallon of paint  I can cover 200 square feet, how many gallons do I need to paint the outside of this building, (lateral surface), what if  want to paint the roof as well?</a:t>
            </a:r>
          </a:p>
          <a:p>
            <a:pPr marL="800100" lvl="1" indent="-342900">
              <a:spcBef>
                <a:spcPct val="20000"/>
              </a:spcBef>
              <a:buFont typeface="Arial" pitchFamily="34" charset="0"/>
              <a:buChar char="•"/>
            </a:pPr>
            <a:endParaRPr lang="en-US" sz="2000" dirty="0" smtClean="0">
              <a:solidFill>
                <a:schemeClr val="bg1"/>
              </a:solidFill>
            </a:endParaRPr>
          </a:p>
          <a:p>
            <a:pPr marL="800100" lvl="1" indent="-342900">
              <a:spcBef>
                <a:spcPct val="20000"/>
              </a:spcBef>
            </a:pPr>
            <a:endParaRPr lang="en-US" sz="2000" dirty="0" smtClean="0">
              <a:solidFill>
                <a:schemeClr val="bg1"/>
              </a:solidFill>
            </a:endParaRPr>
          </a:p>
          <a:p>
            <a:pPr marL="800100" lvl="1" indent="-342900">
              <a:spcBef>
                <a:spcPct val="20000"/>
              </a:spcBef>
              <a:buFont typeface="Arial" pitchFamily="34" charset="0"/>
              <a:buChar char="•"/>
            </a:pPr>
            <a:endParaRPr kumimoji="0" lang="en-US" sz="2000" b="0" i="0" u="none" strike="noStrike" kern="1200" cap="none" spc="0" normalizeH="0" baseline="0" dirty="0" smtClean="0">
              <a:ln>
                <a:noFill/>
              </a:ln>
              <a:solidFill>
                <a:schemeClr val="bg1"/>
              </a:solidFill>
              <a:effectLst/>
              <a:uLnTx/>
              <a:uFillTx/>
              <a:latin typeface="+mj-lt"/>
              <a:ea typeface="+mn-ea"/>
              <a:cs typeface="+mn-cs"/>
            </a:endParaRPr>
          </a:p>
          <a:p>
            <a:pPr marL="1257300" lvl="2" indent="-342900">
              <a:spcBef>
                <a:spcPct val="20000"/>
              </a:spcBef>
            </a:pPr>
            <a:endParaRPr lang="en-US" sz="2000" noProof="0" dirty="0" smtClean="0">
              <a:solidFill>
                <a:srgbClr val="FFC000"/>
              </a:solidFill>
              <a:latin typeface="+mj-lt"/>
            </a:endParaRPr>
          </a:p>
        </p:txBody>
      </p:sp>
      <p:sp>
        <p:nvSpPr>
          <p:cNvPr id="4" name="Freeform 3"/>
          <p:cNvSpPr/>
          <p:nvPr/>
        </p:nvSpPr>
        <p:spPr>
          <a:xfrm>
            <a:off x="2331076" y="4713668"/>
            <a:ext cx="1906073" cy="1700011"/>
          </a:xfrm>
          <a:custGeom>
            <a:avLst/>
            <a:gdLst>
              <a:gd name="connsiteX0" fmla="*/ 0 w 1906073"/>
              <a:gd name="connsiteY0" fmla="*/ 798490 h 1700011"/>
              <a:gd name="connsiteX1" fmla="*/ 0 w 1906073"/>
              <a:gd name="connsiteY1" fmla="*/ 798490 h 1700011"/>
              <a:gd name="connsiteX2" fmla="*/ 12879 w 1906073"/>
              <a:gd name="connsiteY2" fmla="*/ 1700011 h 1700011"/>
              <a:gd name="connsiteX3" fmla="*/ 12879 w 1906073"/>
              <a:gd name="connsiteY3" fmla="*/ 1700011 h 1700011"/>
              <a:gd name="connsiteX4" fmla="*/ 1906073 w 1906073"/>
              <a:gd name="connsiteY4" fmla="*/ 1700011 h 1700011"/>
              <a:gd name="connsiteX5" fmla="*/ 1790163 w 1906073"/>
              <a:gd name="connsiteY5" fmla="*/ 12878 h 1700011"/>
              <a:gd name="connsiteX6" fmla="*/ 875763 w 1906073"/>
              <a:gd name="connsiteY6" fmla="*/ 0 h 1700011"/>
              <a:gd name="connsiteX7" fmla="*/ 850006 w 1906073"/>
              <a:gd name="connsiteY7" fmla="*/ 785611 h 1700011"/>
              <a:gd name="connsiteX8" fmla="*/ 0 w 1906073"/>
              <a:gd name="connsiteY8" fmla="*/ 798490 h 1700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6073" h="1700011">
                <a:moveTo>
                  <a:pt x="0" y="798490"/>
                </a:moveTo>
                <a:lnTo>
                  <a:pt x="0" y="798490"/>
                </a:lnTo>
                <a:cubicBezTo>
                  <a:pt x="35811" y="1192401"/>
                  <a:pt x="12879" y="892740"/>
                  <a:pt x="12879" y="1700011"/>
                </a:cubicBezTo>
                <a:lnTo>
                  <a:pt x="12879" y="1700011"/>
                </a:lnTo>
                <a:lnTo>
                  <a:pt x="1906073" y="1700011"/>
                </a:lnTo>
                <a:lnTo>
                  <a:pt x="1790163" y="12878"/>
                </a:lnTo>
                <a:lnTo>
                  <a:pt x="875763" y="0"/>
                </a:lnTo>
                <a:lnTo>
                  <a:pt x="850006" y="785611"/>
                </a:lnTo>
                <a:lnTo>
                  <a:pt x="0" y="79849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4724400" y="5486400"/>
            <a:ext cx="1834156" cy="369332"/>
          </a:xfrm>
          <a:prstGeom prst="rect">
            <a:avLst/>
          </a:prstGeom>
          <a:noFill/>
        </p:spPr>
        <p:txBody>
          <a:bodyPr wrap="none" rtlCol="0">
            <a:spAutoFit/>
          </a:bodyPr>
          <a:lstStyle/>
          <a:p>
            <a:r>
              <a:rPr lang="en-US" sz="1200" dirty="0" smtClean="0"/>
              <a:t>Building height is 180 ft</a:t>
            </a:r>
            <a:r>
              <a:rPr lang="en-US" dirty="0" smtClean="0"/>
              <a:t>.</a:t>
            </a:r>
            <a:endParaRPr lang="en-US" dirty="0"/>
          </a:p>
        </p:txBody>
      </p:sp>
      <p:sp>
        <p:nvSpPr>
          <p:cNvPr id="7" name="TextBox 6"/>
          <p:cNvSpPr txBox="1"/>
          <p:nvPr/>
        </p:nvSpPr>
        <p:spPr>
          <a:xfrm>
            <a:off x="2819400" y="6324600"/>
            <a:ext cx="548548" cy="369332"/>
          </a:xfrm>
          <a:prstGeom prst="rect">
            <a:avLst/>
          </a:prstGeom>
          <a:noFill/>
        </p:spPr>
        <p:txBody>
          <a:bodyPr wrap="none" rtlCol="0">
            <a:spAutoFit/>
          </a:bodyPr>
          <a:lstStyle/>
          <a:p>
            <a:r>
              <a:rPr lang="en-US" sz="1200" dirty="0" smtClean="0"/>
              <a:t>60 ft</a:t>
            </a:r>
            <a:r>
              <a:rPr lang="en-US" dirty="0" smtClean="0"/>
              <a:t>.</a:t>
            </a:r>
            <a:endParaRPr lang="en-US" dirty="0"/>
          </a:p>
        </p:txBody>
      </p:sp>
      <p:sp>
        <p:nvSpPr>
          <p:cNvPr id="8" name="TextBox 7"/>
          <p:cNvSpPr txBox="1"/>
          <p:nvPr/>
        </p:nvSpPr>
        <p:spPr>
          <a:xfrm>
            <a:off x="2514600" y="5181600"/>
            <a:ext cx="548548" cy="369332"/>
          </a:xfrm>
          <a:prstGeom prst="rect">
            <a:avLst/>
          </a:prstGeom>
          <a:noFill/>
        </p:spPr>
        <p:txBody>
          <a:bodyPr wrap="none" rtlCol="0">
            <a:spAutoFit/>
          </a:bodyPr>
          <a:lstStyle/>
          <a:p>
            <a:r>
              <a:rPr lang="en-US" sz="1200" dirty="0" smtClean="0"/>
              <a:t>30 ft</a:t>
            </a:r>
            <a:r>
              <a:rPr lang="en-US" dirty="0" smtClean="0"/>
              <a:t>.</a:t>
            </a:r>
            <a:endParaRPr lang="en-US" dirty="0"/>
          </a:p>
        </p:txBody>
      </p:sp>
      <p:sp>
        <p:nvSpPr>
          <p:cNvPr id="9" name="TextBox 8"/>
          <p:cNvSpPr txBox="1"/>
          <p:nvPr/>
        </p:nvSpPr>
        <p:spPr>
          <a:xfrm rot="5400000">
            <a:off x="4191000" y="5410200"/>
            <a:ext cx="548548" cy="369332"/>
          </a:xfrm>
          <a:prstGeom prst="rect">
            <a:avLst/>
          </a:prstGeom>
          <a:noFill/>
        </p:spPr>
        <p:txBody>
          <a:bodyPr wrap="none" rtlCol="0">
            <a:spAutoFit/>
          </a:bodyPr>
          <a:lstStyle/>
          <a:p>
            <a:r>
              <a:rPr lang="en-US" sz="1200" dirty="0" smtClean="0"/>
              <a:t>60 ft</a:t>
            </a:r>
            <a:r>
              <a:rPr lang="en-US" dirty="0" smtClean="0"/>
              <a:t>.</a:t>
            </a:r>
            <a:endParaRPr lang="en-US" dirty="0"/>
          </a:p>
        </p:txBody>
      </p:sp>
      <p:sp>
        <p:nvSpPr>
          <p:cNvPr id="10" name="TextBox 9"/>
          <p:cNvSpPr txBox="1"/>
          <p:nvPr/>
        </p:nvSpPr>
        <p:spPr>
          <a:xfrm rot="16200000">
            <a:off x="1752600" y="5715000"/>
            <a:ext cx="548548" cy="369332"/>
          </a:xfrm>
          <a:prstGeom prst="rect">
            <a:avLst/>
          </a:prstGeom>
          <a:noFill/>
        </p:spPr>
        <p:txBody>
          <a:bodyPr wrap="none" rtlCol="0">
            <a:spAutoFit/>
          </a:bodyPr>
          <a:lstStyle/>
          <a:p>
            <a:r>
              <a:rPr lang="en-US" sz="1200" dirty="0" smtClean="0"/>
              <a:t>35 ft</a:t>
            </a:r>
            <a:r>
              <a:rPr lang="en-US" dirty="0" smtClean="0"/>
              <a:t>.</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098" name="Titre 1"/>
          <p:cNvSpPr>
            <a:spLocks noGrp="1"/>
          </p:cNvSpPr>
          <p:nvPr>
            <p:ph type="title"/>
          </p:nvPr>
        </p:nvSpPr>
        <p:spPr/>
        <p:txBody>
          <a:bodyPr/>
          <a:lstStyle/>
          <a:p>
            <a:r>
              <a:rPr lang="en-US" dirty="0" smtClean="0">
                <a:solidFill>
                  <a:schemeClr val="bg1"/>
                </a:solidFill>
              </a:rPr>
              <a:t>Modeling the World</a:t>
            </a:r>
          </a:p>
        </p:txBody>
      </p:sp>
      <p:sp>
        <p:nvSpPr>
          <p:cNvPr id="4" name="Content Placeholder 3"/>
          <p:cNvSpPr>
            <a:spLocks noGrp="1"/>
          </p:cNvSpPr>
          <p:nvPr>
            <p:ph idx="1"/>
          </p:nvPr>
        </p:nvSpPr>
        <p:spPr>
          <a:xfrm>
            <a:off x="457200" y="1828800"/>
            <a:ext cx="8001000" cy="4297363"/>
          </a:xfrm>
        </p:spPr>
        <p:txBody>
          <a:bodyPr/>
          <a:lstStyle/>
          <a:p>
            <a:pPr>
              <a:buNone/>
            </a:pPr>
            <a:r>
              <a:rPr lang="en-US" sz="2000" dirty="0" smtClean="0">
                <a:solidFill>
                  <a:srgbClr val="018052"/>
                </a:solidFill>
              </a:rPr>
              <a:t>The purpose of this exploration is to move beyond my basic knowledge of 3-dimentional shapes, which consists of the classification of solids; the formulas for the calculation of surface area; and some strategies for drawing them on a plane; to gaining a deeper understanding:</a:t>
            </a:r>
          </a:p>
          <a:p>
            <a:pPr>
              <a:buNone/>
            </a:pPr>
            <a:endParaRPr lang="en-US" sz="1800" dirty="0" smtClean="0"/>
          </a:p>
          <a:p>
            <a:r>
              <a:rPr lang="en-US" sz="1800" dirty="0" smtClean="0"/>
              <a:t>What are the properties and relationships of solids that make them especially interesting not only for problem solving but also for modeling and analyzing real world issues specially in this age of high technology?</a:t>
            </a:r>
          </a:p>
          <a:p>
            <a:r>
              <a:rPr lang="en-US" sz="1800" dirty="0" smtClean="0"/>
              <a:t> Are there specific properties of solids as useful and powerful as the Pythagoras theorem is to triangles?</a:t>
            </a:r>
          </a:p>
          <a:p>
            <a:r>
              <a:rPr lang="en-US" sz="1800" dirty="0" smtClean="0"/>
              <a:t>What characteristics of special solids have significant impact in, for instance, the modeling of virtual worlds? </a:t>
            </a:r>
          </a:p>
          <a:p>
            <a:r>
              <a:rPr lang="en-US" sz="1800" dirty="0" smtClean="0"/>
              <a:t>What are the underlying patterns that facilitate estimation and visual brainstorming?</a:t>
            </a:r>
            <a:endParaRPr lang="en-US" sz="18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dirty="0" smtClean="0">
                <a:solidFill>
                  <a:schemeClr val="bg1"/>
                </a:solidFill>
              </a:rPr>
              <a:t>Real World Connections</a:t>
            </a:r>
          </a:p>
        </p:txBody>
      </p:sp>
      <p:sp>
        <p:nvSpPr>
          <p:cNvPr id="17" name="Espace réservé du contenu 2"/>
          <p:cNvSpPr txBox="1">
            <a:spLocks/>
          </p:cNvSpPr>
          <p:nvPr/>
        </p:nvSpPr>
        <p:spPr bwMode="auto">
          <a:xfrm>
            <a:off x="533400" y="1219200"/>
            <a:ext cx="8458200" cy="3505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defTabSz="914400" rtl="0" eaLnBrk="1" fontAlgn="base" latinLnBrk="0" hangingPunct="1">
              <a:lnSpc>
                <a:spcPct val="100000"/>
              </a:lnSpc>
              <a:spcBef>
                <a:spcPct val="20000"/>
              </a:spcBef>
              <a:spcAft>
                <a:spcPct val="0"/>
              </a:spcAft>
              <a:buClrTx/>
              <a:buSzTx/>
              <a:tabLst/>
              <a:defRPr/>
            </a:pPr>
            <a:endParaRPr lang="en-US" dirty="0" smtClean="0">
              <a:solidFill>
                <a:schemeClr val="bg1"/>
              </a:solidFill>
              <a:latin typeface="+mn-lt"/>
            </a:endParaRPr>
          </a:p>
          <a:p>
            <a:pPr marL="800100" lvl="1" indent="-342900">
              <a:spcBef>
                <a:spcPct val="20000"/>
              </a:spcBef>
            </a:pPr>
            <a:r>
              <a:rPr lang="en-US" noProof="0" dirty="0" smtClean="0">
                <a:solidFill>
                  <a:schemeClr val="bg1"/>
                </a:solidFill>
                <a:latin typeface="+mn-lt"/>
              </a:rPr>
              <a:t>      Surface and lateral area of solids can be calculated through standard formulas for well known shapes or by adding the areas of all the faces and bases.</a:t>
            </a:r>
          </a:p>
          <a:p>
            <a:pPr marL="800100" lvl="1" indent="-342900">
              <a:spcBef>
                <a:spcPct val="20000"/>
              </a:spcBef>
            </a:pPr>
            <a:endParaRPr lang="en-US" noProof="0" dirty="0" smtClean="0">
              <a:solidFill>
                <a:schemeClr val="bg1"/>
              </a:solidFill>
              <a:latin typeface="+mn-lt"/>
            </a:endParaRPr>
          </a:p>
          <a:p>
            <a:pPr marL="800100" lvl="1" indent="-342900">
              <a:spcBef>
                <a:spcPct val="20000"/>
              </a:spcBef>
              <a:buFont typeface="Arial" pitchFamily="34" charset="0"/>
              <a:buChar char="•"/>
            </a:pPr>
            <a:r>
              <a:rPr lang="en-US" sz="2000" dirty="0" smtClean="0">
                <a:solidFill>
                  <a:schemeClr val="bg1"/>
                </a:solidFill>
                <a:latin typeface="+mn-lt"/>
              </a:rPr>
              <a:t>The </a:t>
            </a:r>
            <a:r>
              <a:rPr lang="en-US" sz="2000" dirty="0" smtClean="0">
                <a:solidFill>
                  <a:srgbClr val="FFC000"/>
                </a:solidFill>
                <a:latin typeface="+mn-lt"/>
              </a:rPr>
              <a:t>lateral</a:t>
            </a:r>
            <a:r>
              <a:rPr lang="en-US" sz="2000" dirty="0" smtClean="0">
                <a:solidFill>
                  <a:schemeClr val="bg1"/>
                </a:solidFill>
                <a:latin typeface="+mn-lt"/>
              </a:rPr>
              <a:t> area of solids is equal to the sum of the areas of all faces.</a:t>
            </a:r>
          </a:p>
          <a:p>
            <a:pPr marL="800100" lvl="1" indent="-342900">
              <a:spcBef>
                <a:spcPct val="20000"/>
              </a:spcBef>
              <a:buFont typeface="Arial" pitchFamily="34" charset="0"/>
              <a:buChar char="•"/>
            </a:pPr>
            <a:r>
              <a:rPr lang="en-US" sz="2000" dirty="0" smtClean="0">
                <a:solidFill>
                  <a:schemeClr val="bg1"/>
                </a:solidFill>
                <a:latin typeface="+mj-lt"/>
              </a:rPr>
              <a:t>The </a:t>
            </a:r>
            <a:r>
              <a:rPr lang="en-US" sz="2000" dirty="0" smtClean="0">
                <a:solidFill>
                  <a:srgbClr val="FFC000"/>
                </a:solidFill>
                <a:latin typeface="+mj-lt"/>
              </a:rPr>
              <a:t>surface </a:t>
            </a:r>
            <a:r>
              <a:rPr lang="en-US" sz="2000" dirty="0" smtClean="0">
                <a:solidFill>
                  <a:schemeClr val="bg1"/>
                </a:solidFill>
                <a:latin typeface="+mj-lt"/>
              </a:rPr>
              <a:t>area of solids is equal to the sum of the areas of the faces plus the area of the bases.</a:t>
            </a:r>
          </a:p>
          <a:p>
            <a:pPr marL="800100" lvl="1" indent="-342900">
              <a:spcBef>
                <a:spcPct val="20000"/>
              </a:spcBef>
            </a:pPr>
            <a:r>
              <a:rPr lang="en-US" sz="2000" dirty="0" smtClean="0">
                <a:solidFill>
                  <a:srgbClr val="FFC000"/>
                </a:solidFill>
                <a:latin typeface="+mj-lt"/>
              </a:rPr>
              <a:t>Example:  Assuming that with one gallon of paint  I can cover 200 square feet, how many gallons do I need to paint the outside of this building, (lateral surface), what if  want to paint the roof as well?</a:t>
            </a:r>
          </a:p>
          <a:p>
            <a:pPr marL="800100" lvl="1" indent="-342900">
              <a:spcBef>
                <a:spcPct val="20000"/>
              </a:spcBef>
              <a:buFont typeface="Arial" pitchFamily="34" charset="0"/>
              <a:buChar char="•"/>
            </a:pPr>
            <a:endParaRPr lang="en-US" sz="2000" dirty="0" smtClean="0">
              <a:solidFill>
                <a:schemeClr val="bg1"/>
              </a:solidFill>
            </a:endParaRPr>
          </a:p>
          <a:p>
            <a:pPr marL="800100" lvl="1" indent="-342900">
              <a:spcBef>
                <a:spcPct val="20000"/>
              </a:spcBef>
            </a:pPr>
            <a:endParaRPr lang="en-US" sz="2000" dirty="0" smtClean="0">
              <a:solidFill>
                <a:schemeClr val="bg1"/>
              </a:solidFill>
            </a:endParaRPr>
          </a:p>
          <a:p>
            <a:pPr marL="800100" lvl="1" indent="-342900">
              <a:spcBef>
                <a:spcPct val="20000"/>
              </a:spcBef>
              <a:buFont typeface="Arial" pitchFamily="34" charset="0"/>
              <a:buChar char="•"/>
            </a:pPr>
            <a:endParaRPr kumimoji="0" lang="en-US" sz="2000" b="0" i="0" u="none" strike="noStrike" kern="1200" cap="none" spc="0" normalizeH="0" baseline="0" dirty="0" smtClean="0">
              <a:ln>
                <a:noFill/>
              </a:ln>
              <a:solidFill>
                <a:schemeClr val="bg1"/>
              </a:solidFill>
              <a:effectLst/>
              <a:uLnTx/>
              <a:uFillTx/>
              <a:latin typeface="+mj-lt"/>
              <a:ea typeface="+mn-ea"/>
              <a:cs typeface="+mn-cs"/>
            </a:endParaRPr>
          </a:p>
          <a:p>
            <a:pPr marL="1257300" lvl="2" indent="-342900">
              <a:spcBef>
                <a:spcPct val="20000"/>
              </a:spcBef>
            </a:pPr>
            <a:endParaRPr lang="en-US" sz="2000" noProof="0" dirty="0" smtClean="0">
              <a:solidFill>
                <a:srgbClr val="FFC000"/>
              </a:solidFill>
              <a:latin typeface="+mj-lt"/>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dirty="0" smtClean="0">
                <a:solidFill>
                  <a:schemeClr val="bg1"/>
                </a:solidFill>
              </a:rPr>
              <a:t>Curricular connections</a:t>
            </a:r>
          </a:p>
        </p:txBody>
      </p:sp>
      <p:sp>
        <p:nvSpPr>
          <p:cNvPr id="4" name="Oval 3"/>
          <p:cNvSpPr/>
          <p:nvPr/>
        </p:nvSpPr>
        <p:spPr>
          <a:xfrm>
            <a:off x="3733800" y="3048000"/>
            <a:ext cx="1371600" cy="1219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Solid Geometry</a:t>
            </a:r>
            <a:endParaRPr lang="en-US" sz="1200" dirty="0"/>
          </a:p>
        </p:txBody>
      </p:sp>
      <p:sp>
        <p:nvSpPr>
          <p:cNvPr id="5" name="Oval 4"/>
          <p:cNvSpPr/>
          <p:nvPr/>
        </p:nvSpPr>
        <p:spPr>
          <a:xfrm>
            <a:off x="5410200" y="1981200"/>
            <a:ext cx="1295400" cy="1143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Plane Geometry</a:t>
            </a:r>
            <a:endParaRPr lang="en-US" sz="1200" dirty="0"/>
          </a:p>
        </p:txBody>
      </p:sp>
      <p:sp>
        <p:nvSpPr>
          <p:cNvPr id="6" name="Oval 5"/>
          <p:cNvSpPr/>
          <p:nvPr/>
        </p:nvSpPr>
        <p:spPr>
          <a:xfrm>
            <a:off x="5257800" y="4648200"/>
            <a:ext cx="1295400" cy="1219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Algebra</a:t>
            </a:r>
            <a:endParaRPr lang="en-US" sz="1200" dirty="0"/>
          </a:p>
        </p:txBody>
      </p:sp>
      <p:sp>
        <p:nvSpPr>
          <p:cNvPr id="7" name="Oval 6"/>
          <p:cNvSpPr/>
          <p:nvPr/>
        </p:nvSpPr>
        <p:spPr>
          <a:xfrm>
            <a:off x="2514600" y="4572000"/>
            <a:ext cx="1447800" cy="1295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Proportional Reasoning</a:t>
            </a:r>
            <a:endParaRPr lang="en-US" sz="1200" dirty="0"/>
          </a:p>
        </p:txBody>
      </p:sp>
      <p:sp>
        <p:nvSpPr>
          <p:cNvPr id="8" name="Oval 7"/>
          <p:cNvSpPr/>
          <p:nvPr/>
        </p:nvSpPr>
        <p:spPr>
          <a:xfrm>
            <a:off x="1752600" y="1905000"/>
            <a:ext cx="1447800" cy="1295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Numbers and computation</a:t>
            </a:r>
            <a:endParaRPr lang="en-US" sz="1200" dirty="0"/>
          </a:p>
        </p:txBody>
      </p:sp>
      <p:cxnSp>
        <p:nvCxnSpPr>
          <p:cNvPr id="10" name="Straight Connector 9"/>
          <p:cNvCxnSpPr>
            <a:stCxn id="4" idx="1"/>
          </p:cNvCxnSpPr>
          <p:nvPr/>
        </p:nvCxnSpPr>
        <p:spPr>
          <a:xfrm rot="16200000" flipV="1">
            <a:off x="3325859" y="2617741"/>
            <a:ext cx="407148" cy="810466"/>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12" name="Straight Connector 11"/>
          <p:cNvCxnSpPr>
            <a:endCxn id="4" idx="5"/>
          </p:cNvCxnSpPr>
          <p:nvPr/>
        </p:nvCxnSpPr>
        <p:spPr>
          <a:xfrm rot="16200000" flipV="1">
            <a:off x="4736352" y="4256834"/>
            <a:ext cx="814296" cy="477932"/>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13" name="Straight Connector 12"/>
          <p:cNvCxnSpPr>
            <a:endCxn id="4" idx="7"/>
          </p:cNvCxnSpPr>
          <p:nvPr/>
        </p:nvCxnSpPr>
        <p:spPr>
          <a:xfrm rot="10800000" flipV="1">
            <a:off x="4904534" y="2845548"/>
            <a:ext cx="630332" cy="381000"/>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5400000">
            <a:off x="3543300" y="4229100"/>
            <a:ext cx="533400" cy="457200"/>
          </a:xfrm>
          <a:prstGeom prst="line">
            <a:avLst/>
          </a:prstGeom>
          <a:ln w="22225"/>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dirty="0" smtClean="0">
                <a:solidFill>
                  <a:schemeClr val="bg1"/>
                </a:solidFill>
              </a:rPr>
              <a:t>Cross-curricular connections</a:t>
            </a:r>
          </a:p>
        </p:txBody>
      </p:sp>
      <p:sp>
        <p:nvSpPr>
          <p:cNvPr id="4" name="Oval 3"/>
          <p:cNvSpPr/>
          <p:nvPr/>
        </p:nvSpPr>
        <p:spPr>
          <a:xfrm>
            <a:off x="3733800" y="3048000"/>
            <a:ext cx="1371600" cy="1219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Solid Geometry</a:t>
            </a:r>
            <a:endParaRPr lang="en-US" sz="1200" dirty="0"/>
          </a:p>
        </p:txBody>
      </p:sp>
      <p:sp>
        <p:nvSpPr>
          <p:cNvPr id="5" name="Oval 4"/>
          <p:cNvSpPr/>
          <p:nvPr/>
        </p:nvSpPr>
        <p:spPr>
          <a:xfrm>
            <a:off x="5486400" y="1981200"/>
            <a:ext cx="1676400" cy="1219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Science</a:t>
            </a:r>
          </a:p>
          <a:p>
            <a:pPr algn="ctr">
              <a:buFont typeface="Arial" pitchFamily="34" charset="0"/>
              <a:buChar char="•"/>
            </a:pPr>
            <a:r>
              <a:rPr lang="en-US" sz="1050" dirty="0" smtClean="0"/>
              <a:t>Area and Volume</a:t>
            </a:r>
          </a:p>
          <a:p>
            <a:pPr algn="ctr">
              <a:buFont typeface="Arial" pitchFamily="34" charset="0"/>
              <a:buChar char="•"/>
            </a:pPr>
            <a:r>
              <a:rPr lang="en-US" sz="1050" dirty="0" smtClean="0"/>
              <a:t>Measurements</a:t>
            </a:r>
          </a:p>
          <a:p>
            <a:pPr algn="ctr">
              <a:buFont typeface="Arial" pitchFamily="34" charset="0"/>
              <a:buChar char="•"/>
            </a:pPr>
            <a:r>
              <a:rPr lang="en-US" sz="1050" dirty="0" smtClean="0"/>
              <a:t>GPS</a:t>
            </a:r>
            <a:endParaRPr lang="en-US" sz="1000" dirty="0"/>
          </a:p>
        </p:txBody>
      </p:sp>
      <p:sp>
        <p:nvSpPr>
          <p:cNvPr id="7" name="Oval 6"/>
          <p:cNvSpPr/>
          <p:nvPr/>
        </p:nvSpPr>
        <p:spPr>
          <a:xfrm>
            <a:off x="3886200" y="5257800"/>
            <a:ext cx="1447800" cy="1295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Arts</a:t>
            </a:r>
          </a:p>
          <a:p>
            <a:pPr algn="ctr">
              <a:buFont typeface="Arial" pitchFamily="34" charset="0"/>
              <a:buChar char="•"/>
            </a:pPr>
            <a:r>
              <a:rPr lang="en-US" sz="1200" dirty="0" smtClean="0"/>
              <a:t>Drawing</a:t>
            </a:r>
          </a:p>
          <a:p>
            <a:pPr algn="ctr">
              <a:buFont typeface="Arial" pitchFamily="34" charset="0"/>
              <a:buChar char="•"/>
            </a:pPr>
            <a:r>
              <a:rPr lang="en-US" sz="1200" dirty="0" smtClean="0"/>
              <a:t>Perspective drawing</a:t>
            </a:r>
            <a:endParaRPr lang="en-US" sz="1200" dirty="0"/>
          </a:p>
        </p:txBody>
      </p:sp>
      <p:sp>
        <p:nvSpPr>
          <p:cNvPr id="8" name="Oval 7"/>
          <p:cNvSpPr/>
          <p:nvPr/>
        </p:nvSpPr>
        <p:spPr>
          <a:xfrm>
            <a:off x="1600200" y="1905000"/>
            <a:ext cx="1600200" cy="1295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Social studies</a:t>
            </a:r>
          </a:p>
          <a:p>
            <a:pPr algn="ctr">
              <a:buFont typeface="Arial" pitchFamily="34" charset="0"/>
              <a:buChar char="•"/>
            </a:pPr>
            <a:r>
              <a:rPr lang="en-US" sz="1000" dirty="0" smtClean="0"/>
              <a:t>Surface </a:t>
            </a:r>
            <a:r>
              <a:rPr lang="en-US" sz="1000" dirty="0" smtClean="0"/>
              <a:t>area</a:t>
            </a:r>
          </a:p>
          <a:p>
            <a:pPr algn="ctr">
              <a:buFont typeface="Arial" pitchFamily="34" charset="0"/>
              <a:buChar char="•"/>
            </a:pPr>
            <a:r>
              <a:rPr lang="en-US" sz="1000" dirty="0" smtClean="0"/>
              <a:t>Perimeter</a:t>
            </a:r>
          </a:p>
          <a:p>
            <a:pPr algn="ctr">
              <a:buFont typeface="Arial" pitchFamily="34" charset="0"/>
              <a:buChar char="•"/>
            </a:pPr>
            <a:r>
              <a:rPr lang="en-US" sz="1000" dirty="0" smtClean="0"/>
              <a:t>Maps, navigation</a:t>
            </a:r>
            <a:endParaRPr lang="en-US" sz="900" dirty="0"/>
          </a:p>
        </p:txBody>
      </p:sp>
      <p:cxnSp>
        <p:nvCxnSpPr>
          <p:cNvPr id="10" name="Straight Connector 9"/>
          <p:cNvCxnSpPr>
            <a:stCxn id="4" idx="1"/>
          </p:cNvCxnSpPr>
          <p:nvPr/>
        </p:nvCxnSpPr>
        <p:spPr>
          <a:xfrm rot="16200000" flipV="1">
            <a:off x="3325859" y="2617741"/>
            <a:ext cx="407148" cy="810466"/>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13" name="Straight Connector 12"/>
          <p:cNvCxnSpPr>
            <a:endCxn id="4" idx="7"/>
          </p:cNvCxnSpPr>
          <p:nvPr/>
        </p:nvCxnSpPr>
        <p:spPr>
          <a:xfrm rot="10800000" flipV="1">
            <a:off x="4904534" y="2845548"/>
            <a:ext cx="630332" cy="381000"/>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14" name="Straight Connector 13"/>
          <p:cNvCxnSpPr>
            <a:stCxn id="4" idx="4"/>
            <a:endCxn id="7" idx="0"/>
          </p:cNvCxnSpPr>
          <p:nvPr/>
        </p:nvCxnSpPr>
        <p:spPr>
          <a:xfrm rot="16200000" flipH="1">
            <a:off x="4019550" y="4667250"/>
            <a:ext cx="990600" cy="190500"/>
          </a:xfrm>
          <a:prstGeom prst="line">
            <a:avLst/>
          </a:prstGeom>
          <a:ln w="22225"/>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098" name="Titre 1"/>
          <p:cNvSpPr>
            <a:spLocks noGrp="1"/>
          </p:cNvSpPr>
          <p:nvPr>
            <p:ph type="title"/>
          </p:nvPr>
        </p:nvSpPr>
        <p:spPr/>
        <p:txBody>
          <a:bodyPr/>
          <a:lstStyle/>
          <a:p>
            <a:r>
              <a:rPr lang="en-US" dirty="0" smtClean="0">
                <a:solidFill>
                  <a:schemeClr val="bg1"/>
                </a:solidFill>
              </a:rPr>
              <a:t>Reflection</a:t>
            </a:r>
            <a:endParaRPr lang="en-US" dirty="0" smtClean="0">
              <a:solidFill>
                <a:schemeClr val="bg1"/>
              </a:solidFill>
            </a:endParaRPr>
          </a:p>
        </p:txBody>
      </p:sp>
      <p:sp>
        <p:nvSpPr>
          <p:cNvPr id="4" name="Content Placeholder 3"/>
          <p:cNvSpPr>
            <a:spLocks noGrp="1"/>
          </p:cNvSpPr>
          <p:nvPr>
            <p:ph idx="1"/>
          </p:nvPr>
        </p:nvSpPr>
        <p:spPr>
          <a:xfrm>
            <a:off x="457200" y="1600200"/>
            <a:ext cx="8229600" cy="4876800"/>
          </a:xfrm>
        </p:spPr>
        <p:txBody>
          <a:bodyPr/>
          <a:lstStyle/>
          <a:p>
            <a:endParaRPr lang="en-US" sz="1800" dirty="0" smtClean="0"/>
          </a:p>
          <a:p>
            <a:r>
              <a:rPr lang="en-US" sz="1800" dirty="0" smtClean="0"/>
              <a:t>This journey of discovery into the world of Solid Geometry has taken me from a basic knowledge of classification of solids together with area/volume formulas to a deeper appreciation and understanding of the meaning and relevance of 3-d geometry.</a:t>
            </a:r>
          </a:p>
          <a:p>
            <a:r>
              <a:rPr lang="en-US" sz="1800" dirty="0" smtClean="0"/>
              <a:t>One of my goals was to discover ways in which space figures help model the world. I was fascinated to discover, or example that all of the regular polyhedrons appear in nature (my interesting in discovering patterns was also stimulated by this discovery). In addition to natural occurrences of  solids, my research led me to several applications that have been enabled by current technological advances and that make extensive use of solid geometry concepts, for example Google Earth, GPS, and virtual on-line worlds.</a:t>
            </a:r>
          </a:p>
          <a:p>
            <a:r>
              <a:rPr lang="en-US" sz="1800" dirty="0" smtClean="0"/>
              <a:t>From a theoretical perspective, this study increased the depth of my knowledge regarding relationships between 2-D and 3-D shapes, between properties of different solids (e.g. cones and pyramids) and a more though understanding of graphical representation of  three dimensional figures.</a:t>
            </a:r>
            <a:endParaRPr lang="en-US" sz="1800" dirty="0"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098" name="Titre 1"/>
          <p:cNvSpPr>
            <a:spLocks noGrp="1"/>
          </p:cNvSpPr>
          <p:nvPr>
            <p:ph type="title"/>
          </p:nvPr>
        </p:nvSpPr>
        <p:spPr/>
        <p:txBody>
          <a:bodyPr/>
          <a:lstStyle/>
          <a:p>
            <a:r>
              <a:rPr lang="en-US" dirty="0" smtClean="0">
                <a:solidFill>
                  <a:schemeClr val="bg1"/>
                </a:solidFill>
              </a:rPr>
              <a:t>References</a:t>
            </a:r>
          </a:p>
        </p:txBody>
      </p:sp>
      <p:sp>
        <p:nvSpPr>
          <p:cNvPr id="4" name="Content Placeholder 3"/>
          <p:cNvSpPr>
            <a:spLocks noGrp="1"/>
          </p:cNvSpPr>
          <p:nvPr>
            <p:ph idx="1"/>
          </p:nvPr>
        </p:nvSpPr>
        <p:spPr>
          <a:xfrm>
            <a:off x="457200" y="1828800"/>
            <a:ext cx="8001000" cy="4648200"/>
          </a:xfrm>
        </p:spPr>
        <p:txBody>
          <a:bodyPr/>
          <a:lstStyle/>
          <a:p>
            <a:pPr>
              <a:buNone/>
            </a:pPr>
            <a:endParaRPr lang="en-US" sz="1800" dirty="0" smtClean="0"/>
          </a:p>
          <a:p>
            <a:r>
              <a:rPr lang="en-US" sz="1800" dirty="0" smtClean="0"/>
              <a:t>Bass, L. E., Charles, R. I., Johnson, A., &amp; Kennedy, D. (2004).  </a:t>
            </a:r>
            <a:r>
              <a:rPr lang="en-US" sz="1800" i="1" dirty="0" smtClean="0"/>
              <a:t>Geometry</a:t>
            </a:r>
            <a:r>
              <a:rPr lang="en-US" sz="1800" dirty="0" smtClean="0"/>
              <a:t>.  Needham, Ma:  Pearson.</a:t>
            </a:r>
          </a:p>
          <a:p>
            <a:r>
              <a:rPr lang="en-US" sz="1800" dirty="0" smtClean="0"/>
              <a:t>Bennett , J.M., Chard, D. J., Jackson, A., </a:t>
            </a:r>
            <a:r>
              <a:rPr lang="en-US" sz="1800" dirty="0" err="1" smtClean="0"/>
              <a:t>Milgram</a:t>
            </a:r>
            <a:r>
              <a:rPr lang="en-US" sz="1800" dirty="0" smtClean="0"/>
              <a:t>, J., </a:t>
            </a:r>
            <a:r>
              <a:rPr lang="en-US" sz="1800" dirty="0" err="1" smtClean="0"/>
              <a:t>Scheer</a:t>
            </a:r>
            <a:r>
              <a:rPr lang="en-US" sz="1800" dirty="0" smtClean="0"/>
              <a:t>, J.K., &amp; Waits, B.K. (2004).  </a:t>
            </a:r>
            <a:r>
              <a:rPr lang="en-US" sz="1800" i="1" dirty="0" smtClean="0"/>
              <a:t>Middle School Math</a:t>
            </a:r>
            <a:r>
              <a:rPr lang="en-US" sz="1800" dirty="0" smtClean="0"/>
              <a:t>. Holt, Reinhart and Winston.</a:t>
            </a:r>
          </a:p>
          <a:p>
            <a:r>
              <a:rPr lang="en-US" sz="1800" dirty="0" smtClean="0"/>
              <a:t>Van De Valle, J.A., Karp, K. S., &amp; Bay-Williams, J.M. </a:t>
            </a:r>
            <a:r>
              <a:rPr lang="en-US" sz="1800" dirty="0" smtClean="0"/>
              <a:t>(</a:t>
            </a:r>
            <a:r>
              <a:rPr lang="en-US" sz="1800" dirty="0" smtClean="0"/>
              <a:t>2010.  </a:t>
            </a:r>
            <a:r>
              <a:rPr lang="en-US" sz="1800" i="1" dirty="0" smtClean="0"/>
              <a:t>Elementary &amp; Middle School Mathematics</a:t>
            </a:r>
            <a:r>
              <a:rPr lang="en-US" sz="1800" dirty="0" smtClean="0"/>
              <a:t>. Pearson Education.</a:t>
            </a:r>
          </a:p>
          <a:p>
            <a:endParaRPr lang="en-US" sz="1800" dirty="0" smtClean="0"/>
          </a:p>
          <a:p>
            <a:r>
              <a:rPr lang="en-US" sz="1800" dirty="0" smtClean="0"/>
              <a:t>Indirect </a:t>
            </a:r>
            <a:r>
              <a:rPr lang="en-US" sz="1800" dirty="0" smtClean="0"/>
              <a:t>references through Wikipedia:</a:t>
            </a:r>
          </a:p>
          <a:p>
            <a:pPr lvl="1"/>
            <a:r>
              <a:rPr lang="en-US" sz="1400" dirty="0" smtClean="0"/>
              <a:t>Haeckel, E. (1904). </a:t>
            </a:r>
            <a:r>
              <a:rPr lang="en-US" sz="1400" i="1" dirty="0" err="1" smtClean="0">
                <a:hlinkClick r:id="rId3"/>
              </a:rPr>
              <a:t>Kunstformen</a:t>
            </a:r>
            <a:r>
              <a:rPr lang="en-US" sz="1400" i="1" dirty="0" smtClean="0">
                <a:hlinkClick r:id="rId3"/>
              </a:rPr>
              <a:t> </a:t>
            </a:r>
            <a:r>
              <a:rPr lang="en-US" sz="1400" i="1" dirty="0" err="1" smtClean="0">
                <a:hlinkClick r:id="rId3"/>
              </a:rPr>
              <a:t>der</a:t>
            </a:r>
            <a:r>
              <a:rPr lang="en-US" sz="1400" i="1" dirty="0" smtClean="0">
                <a:hlinkClick r:id="rId3"/>
              </a:rPr>
              <a:t> </a:t>
            </a:r>
            <a:r>
              <a:rPr lang="en-US" sz="1400" i="1" dirty="0" err="1" smtClean="0">
                <a:hlinkClick r:id="rId3"/>
              </a:rPr>
              <a:t>Natur</a:t>
            </a:r>
            <a:r>
              <a:rPr lang="en-US" sz="1400" dirty="0" smtClean="0"/>
              <a:t>. Available as Haeckel, E. </a:t>
            </a:r>
            <a:r>
              <a:rPr lang="en-US" sz="1400" i="1" dirty="0" smtClean="0"/>
              <a:t>Art forms in nature</a:t>
            </a:r>
            <a:r>
              <a:rPr lang="en-US" sz="1400" dirty="0" smtClean="0"/>
              <a:t>, </a:t>
            </a:r>
            <a:r>
              <a:rPr lang="en-US" sz="1400" dirty="0" err="1" smtClean="0"/>
              <a:t>Prestel</a:t>
            </a:r>
            <a:r>
              <a:rPr lang="en-US" sz="1400" dirty="0" smtClean="0"/>
              <a:t> USA (1998), </a:t>
            </a:r>
            <a:r>
              <a:rPr lang="en-US" sz="1400" dirty="0" smtClean="0">
                <a:hlinkClick r:id="rId4"/>
              </a:rPr>
              <a:t>ISBN 3-7913-1990-6</a:t>
            </a:r>
            <a:r>
              <a:rPr lang="en-US" sz="1400" dirty="0" smtClean="0"/>
              <a:t>, or online at </a:t>
            </a:r>
            <a:r>
              <a:rPr lang="en-US" sz="1400" dirty="0" smtClean="0">
                <a:hlinkClick r:id="rId5"/>
              </a:rPr>
              <a:t>http://caliban.mpiz-koeln.mpg.de/~stueber/haeckel/kunstformen/natur.html</a:t>
            </a:r>
            <a:endParaRPr lang="en-US" sz="1400" dirty="0" smtClean="0"/>
          </a:p>
          <a:p>
            <a:pPr lvl="1"/>
            <a:r>
              <a:rPr lang="en-US" sz="1400" dirty="0" smtClean="0"/>
              <a:t>Smith, J. V. (1982). </a:t>
            </a:r>
            <a:r>
              <a:rPr lang="en-US" sz="1400" i="1" dirty="0" smtClean="0"/>
              <a:t>Geometrical And Structural Crystallography</a:t>
            </a:r>
            <a:r>
              <a:rPr lang="en-US" sz="1400" dirty="0" smtClean="0"/>
              <a:t>. John Wiley and Sons</a:t>
            </a:r>
            <a:r>
              <a:rPr lang="en-US" sz="1400" dirty="0" smtClean="0"/>
              <a:t>.</a:t>
            </a:r>
          </a:p>
          <a:p>
            <a:pPr lvl="1"/>
            <a:endParaRPr lang="en-US" sz="14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074" name="Titre 1"/>
          <p:cNvSpPr>
            <a:spLocks noGrp="1"/>
          </p:cNvSpPr>
          <p:nvPr>
            <p:ph type="title"/>
          </p:nvPr>
        </p:nvSpPr>
        <p:spPr>
          <a:xfrm>
            <a:off x="2286000" y="274638"/>
            <a:ext cx="6400800" cy="1143000"/>
          </a:xfrm>
        </p:spPr>
        <p:txBody>
          <a:bodyPr/>
          <a:lstStyle/>
          <a:p>
            <a:pPr algn="l"/>
            <a:r>
              <a:rPr lang="en-US" dirty="0" smtClean="0">
                <a:solidFill>
                  <a:srgbClr val="016340"/>
                </a:solidFill>
              </a:rPr>
              <a:t>Big Idea</a:t>
            </a:r>
          </a:p>
        </p:txBody>
      </p:sp>
      <p:sp>
        <p:nvSpPr>
          <p:cNvPr id="3075" name="Espace réservé du contenu 2"/>
          <p:cNvSpPr>
            <a:spLocks noGrp="1"/>
          </p:cNvSpPr>
          <p:nvPr>
            <p:ph idx="1"/>
          </p:nvPr>
        </p:nvSpPr>
        <p:spPr>
          <a:xfrm>
            <a:off x="2286000" y="1295400"/>
            <a:ext cx="6400800" cy="5257800"/>
          </a:xfrm>
        </p:spPr>
        <p:txBody>
          <a:bodyPr/>
          <a:lstStyle/>
          <a:p>
            <a:pPr>
              <a:buNone/>
            </a:pPr>
            <a:r>
              <a:rPr lang="en-US" sz="2800" dirty="0" smtClean="0">
                <a:solidFill>
                  <a:srgbClr val="016340"/>
                </a:solidFill>
              </a:rPr>
              <a:t>Solid Geometry concerns itself with the study of 3-dimentional or space figures. Areas in interest include:</a:t>
            </a:r>
          </a:p>
          <a:p>
            <a:r>
              <a:rPr lang="en-US" sz="2400" dirty="0" smtClean="0">
                <a:solidFill>
                  <a:schemeClr val="tx2">
                    <a:lumMod val="60000"/>
                    <a:lumOff val="40000"/>
                  </a:schemeClr>
                </a:solidFill>
              </a:rPr>
              <a:t>Classification</a:t>
            </a:r>
          </a:p>
          <a:p>
            <a:r>
              <a:rPr lang="en-US" sz="2400" dirty="0" smtClean="0">
                <a:solidFill>
                  <a:schemeClr val="tx2">
                    <a:lumMod val="60000"/>
                    <a:lumOff val="40000"/>
                  </a:schemeClr>
                </a:solidFill>
              </a:rPr>
              <a:t>Relationship to 2-dimentional shapes</a:t>
            </a:r>
          </a:p>
          <a:p>
            <a:r>
              <a:rPr lang="en-US" sz="2400" dirty="0" smtClean="0">
                <a:solidFill>
                  <a:schemeClr val="tx2">
                    <a:lumMod val="60000"/>
                    <a:lumOff val="40000"/>
                  </a:schemeClr>
                </a:solidFill>
              </a:rPr>
              <a:t>Geometrical Properties</a:t>
            </a:r>
          </a:p>
          <a:p>
            <a:r>
              <a:rPr lang="en-US" sz="2400" dirty="0" smtClean="0">
                <a:solidFill>
                  <a:schemeClr val="tx2">
                    <a:lumMod val="60000"/>
                    <a:lumOff val="40000"/>
                  </a:schemeClr>
                </a:solidFill>
              </a:rPr>
              <a:t>Location (co-ordinate systems)</a:t>
            </a:r>
          </a:p>
          <a:p>
            <a:r>
              <a:rPr lang="en-US" sz="2400" dirty="0" smtClean="0">
                <a:solidFill>
                  <a:schemeClr val="tx2">
                    <a:lumMod val="60000"/>
                    <a:lumOff val="40000"/>
                  </a:schemeClr>
                </a:solidFill>
              </a:rPr>
              <a:t>Visualization, perspective</a:t>
            </a:r>
          </a:p>
          <a:p>
            <a:r>
              <a:rPr lang="en-US" sz="2400" dirty="0" smtClean="0">
                <a:solidFill>
                  <a:schemeClr val="tx2">
                    <a:lumMod val="60000"/>
                    <a:lumOff val="40000"/>
                  </a:schemeClr>
                </a:solidFill>
              </a:rPr>
              <a:t>Drawing 3-d shapes</a:t>
            </a:r>
          </a:p>
          <a:p>
            <a:r>
              <a:rPr lang="en-US" sz="2400" dirty="0" smtClean="0">
                <a:solidFill>
                  <a:schemeClr val="tx2">
                    <a:lumMod val="60000"/>
                    <a:lumOff val="40000"/>
                  </a:schemeClr>
                </a:solidFill>
              </a:rPr>
              <a:t>Calculating area and volume</a:t>
            </a:r>
          </a:p>
          <a:p>
            <a:r>
              <a:rPr lang="en-US" sz="2400" dirty="0" smtClean="0">
                <a:solidFill>
                  <a:schemeClr val="tx2">
                    <a:lumMod val="60000"/>
                    <a:lumOff val="40000"/>
                  </a:schemeClr>
                </a:solidFill>
              </a:rPr>
              <a:t>Problem Solving</a:t>
            </a:r>
          </a:p>
          <a:p>
            <a:endParaRPr lang="en-US" sz="2400" dirty="0" smtClean="0">
              <a:solidFill>
                <a:srgbClr val="016340"/>
              </a:solidFill>
            </a:endParaRPr>
          </a:p>
          <a:p>
            <a:endParaRPr lang="en-US" dirty="0" smtClean="0">
              <a:solidFill>
                <a:srgbClr val="01634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animEffect transition="in" filter="fade">
                                      <p:cBhvr>
                                        <p:cTn id="7" dur="2000"/>
                                        <p:tgtEl>
                                          <p:spTgt spid="30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75">
                                            <p:txEl>
                                              <p:pRg st="1" end="1"/>
                                            </p:txEl>
                                          </p:spTgt>
                                        </p:tgtEl>
                                        <p:attrNameLst>
                                          <p:attrName>style.visibility</p:attrName>
                                        </p:attrNameLst>
                                      </p:cBhvr>
                                      <p:to>
                                        <p:strVal val="visible"/>
                                      </p:to>
                                    </p:set>
                                    <p:animEffect transition="in" filter="fade">
                                      <p:cBhvr>
                                        <p:cTn id="12" dur="2000"/>
                                        <p:tgtEl>
                                          <p:spTgt spid="307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75">
                                            <p:txEl>
                                              <p:pRg st="2" end="2"/>
                                            </p:txEl>
                                          </p:spTgt>
                                        </p:tgtEl>
                                        <p:attrNameLst>
                                          <p:attrName>style.visibility</p:attrName>
                                        </p:attrNameLst>
                                      </p:cBhvr>
                                      <p:to>
                                        <p:strVal val="visible"/>
                                      </p:to>
                                    </p:set>
                                    <p:animEffect transition="in" filter="fade">
                                      <p:cBhvr>
                                        <p:cTn id="17" dur="2000"/>
                                        <p:tgtEl>
                                          <p:spTgt spid="307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075">
                                            <p:txEl>
                                              <p:pRg st="3" end="3"/>
                                            </p:txEl>
                                          </p:spTgt>
                                        </p:tgtEl>
                                        <p:attrNameLst>
                                          <p:attrName>style.visibility</p:attrName>
                                        </p:attrNameLst>
                                      </p:cBhvr>
                                      <p:to>
                                        <p:strVal val="visible"/>
                                      </p:to>
                                    </p:set>
                                    <p:animEffect transition="in" filter="fade">
                                      <p:cBhvr>
                                        <p:cTn id="22" dur="2000"/>
                                        <p:tgtEl>
                                          <p:spTgt spid="307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075">
                                            <p:txEl>
                                              <p:pRg st="4" end="4"/>
                                            </p:txEl>
                                          </p:spTgt>
                                        </p:tgtEl>
                                        <p:attrNameLst>
                                          <p:attrName>style.visibility</p:attrName>
                                        </p:attrNameLst>
                                      </p:cBhvr>
                                      <p:to>
                                        <p:strVal val="visible"/>
                                      </p:to>
                                    </p:set>
                                    <p:animEffect transition="in" filter="fade">
                                      <p:cBhvr>
                                        <p:cTn id="27" dur="2000"/>
                                        <p:tgtEl>
                                          <p:spTgt spid="307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075">
                                            <p:txEl>
                                              <p:pRg st="5" end="5"/>
                                            </p:txEl>
                                          </p:spTgt>
                                        </p:tgtEl>
                                        <p:attrNameLst>
                                          <p:attrName>style.visibility</p:attrName>
                                        </p:attrNameLst>
                                      </p:cBhvr>
                                      <p:to>
                                        <p:strVal val="visible"/>
                                      </p:to>
                                    </p:set>
                                    <p:animEffect transition="in" filter="fade">
                                      <p:cBhvr>
                                        <p:cTn id="32" dur="2000"/>
                                        <p:tgtEl>
                                          <p:spTgt spid="307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075">
                                            <p:txEl>
                                              <p:pRg st="6" end="6"/>
                                            </p:txEl>
                                          </p:spTgt>
                                        </p:tgtEl>
                                        <p:attrNameLst>
                                          <p:attrName>style.visibility</p:attrName>
                                        </p:attrNameLst>
                                      </p:cBhvr>
                                      <p:to>
                                        <p:strVal val="visible"/>
                                      </p:to>
                                    </p:set>
                                    <p:animEffect transition="in" filter="fade">
                                      <p:cBhvr>
                                        <p:cTn id="37" dur="2000"/>
                                        <p:tgtEl>
                                          <p:spTgt spid="307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075">
                                            <p:txEl>
                                              <p:pRg st="7" end="7"/>
                                            </p:txEl>
                                          </p:spTgt>
                                        </p:tgtEl>
                                        <p:attrNameLst>
                                          <p:attrName>style.visibility</p:attrName>
                                        </p:attrNameLst>
                                      </p:cBhvr>
                                      <p:to>
                                        <p:strVal val="visible"/>
                                      </p:to>
                                    </p:set>
                                    <p:animEffect transition="in" filter="fade">
                                      <p:cBhvr>
                                        <p:cTn id="42" dur="2000"/>
                                        <p:tgtEl>
                                          <p:spTgt spid="3075">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075">
                                            <p:txEl>
                                              <p:pRg st="8" end="8"/>
                                            </p:txEl>
                                          </p:spTgt>
                                        </p:tgtEl>
                                        <p:attrNameLst>
                                          <p:attrName>style.visibility</p:attrName>
                                        </p:attrNameLst>
                                      </p:cBhvr>
                                      <p:to>
                                        <p:strVal val="visible"/>
                                      </p:to>
                                    </p:set>
                                    <p:animEffect transition="in" filter="fade">
                                      <p:cBhvr>
                                        <p:cTn id="47" dur="2000"/>
                                        <p:tgtEl>
                                          <p:spTgt spid="307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dirty="0" smtClean="0">
                <a:solidFill>
                  <a:schemeClr val="bg1"/>
                </a:solidFill>
              </a:rPr>
              <a:t>The Anatomy of Space Figures</a:t>
            </a:r>
          </a:p>
        </p:txBody>
      </p:sp>
      <p:sp>
        <p:nvSpPr>
          <p:cNvPr id="5123" name="Espace réservé du contenu 2"/>
          <p:cNvSpPr>
            <a:spLocks noGrp="1"/>
          </p:cNvSpPr>
          <p:nvPr>
            <p:ph idx="1"/>
          </p:nvPr>
        </p:nvSpPr>
        <p:spPr>
          <a:xfrm>
            <a:off x="457200" y="1752600"/>
            <a:ext cx="8229600" cy="577850"/>
          </a:xfrm>
        </p:spPr>
        <p:txBody>
          <a:bodyPr/>
          <a:lstStyle/>
          <a:p>
            <a:r>
              <a:rPr lang="en-US" sz="2000" dirty="0" smtClean="0">
                <a:solidFill>
                  <a:schemeClr val="bg1"/>
                </a:solidFill>
              </a:rPr>
              <a:t>3-dimentional figures, or solids have:</a:t>
            </a:r>
          </a:p>
          <a:p>
            <a:pPr>
              <a:buNone/>
            </a:pPr>
            <a:endParaRPr lang="en-US" sz="2000" dirty="0" smtClean="0">
              <a:solidFill>
                <a:schemeClr val="bg1"/>
              </a:solidFill>
            </a:endParaRPr>
          </a:p>
        </p:txBody>
      </p:sp>
      <p:grpSp>
        <p:nvGrpSpPr>
          <p:cNvPr id="14" name="Group 13"/>
          <p:cNvGrpSpPr/>
          <p:nvPr/>
        </p:nvGrpSpPr>
        <p:grpSpPr>
          <a:xfrm>
            <a:off x="5486400" y="2743200"/>
            <a:ext cx="1752600" cy="307777"/>
            <a:chOff x="5638800" y="3124200"/>
            <a:chExt cx="1752600" cy="307777"/>
          </a:xfrm>
        </p:grpSpPr>
        <p:cxnSp>
          <p:nvCxnSpPr>
            <p:cNvPr id="5" name="Straight Arrow Connector 4"/>
            <p:cNvCxnSpPr/>
            <p:nvPr/>
          </p:nvCxnSpPr>
          <p:spPr>
            <a:xfrm>
              <a:off x="5638800" y="3124200"/>
              <a:ext cx="1752600" cy="1588"/>
            </a:xfrm>
            <a:prstGeom prst="straightConnector1">
              <a:avLst/>
            </a:prstGeom>
            <a:ln w="12700">
              <a:solidFill>
                <a:schemeClr val="accent6">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019800" y="3124200"/>
              <a:ext cx="671979" cy="307777"/>
            </a:xfrm>
            <a:prstGeom prst="rect">
              <a:avLst/>
            </a:prstGeom>
            <a:noFill/>
          </p:spPr>
          <p:txBody>
            <a:bodyPr wrap="none" rtlCol="0">
              <a:spAutoFit/>
            </a:bodyPr>
            <a:lstStyle/>
            <a:p>
              <a:r>
                <a:rPr lang="en-US" sz="1400" dirty="0" smtClean="0"/>
                <a:t>length</a:t>
              </a:r>
              <a:endParaRPr lang="en-US" sz="1400" dirty="0"/>
            </a:p>
          </p:txBody>
        </p:sp>
      </p:grpSp>
      <p:grpSp>
        <p:nvGrpSpPr>
          <p:cNvPr id="16" name="Group 15"/>
          <p:cNvGrpSpPr/>
          <p:nvPr/>
        </p:nvGrpSpPr>
        <p:grpSpPr>
          <a:xfrm>
            <a:off x="5181600" y="1448594"/>
            <a:ext cx="307777" cy="1295400"/>
            <a:chOff x="5334000" y="1829594"/>
            <a:chExt cx="307777" cy="1295400"/>
          </a:xfrm>
        </p:grpSpPr>
        <p:cxnSp>
          <p:nvCxnSpPr>
            <p:cNvPr id="7" name="Straight Arrow Connector 6"/>
            <p:cNvCxnSpPr/>
            <p:nvPr/>
          </p:nvCxnSpPr>
          <p:spPr>
            <a:xfrm rot="5400000" flipH="1" flipV="1">
              <a:off x="4991100" y="2476500"/>
              <a:ext cx="1295400" cy="1588"/>
            </a:xfrm>
            <a:prstGeom prst="straightConnector1">
              <a:avLst/>
            </a:prstGeom>
            <a:ln w="12700">
              <a:solidFill>
                <a:schemeClr val="accent6">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rot="16200000">
              <a:off x="5151899" y="2391901"/>
              <a:ext cx="671979" cy="307777"/>
            </a:xfrm>
            <a:prstGeom prst="rect">
              <a:avLst/>
            </a:prstGeom>
            <a:noFill/>
          </p:spPr>
          <p:txBody>
            <a:bodyPr wrap="none" rtlCol="0">
              <a:spAutoFit/>
            </a:bodyPr>
            <a:lstStyle/>
            <a:p>
              <a:r>
                <a:rPr lang="en-US" sz="1400" dirty="0" smtClean="0"/>
                <a:t>height</a:t>
              </a:r>
              <a:endParaRPr lang="en-US" sz="1400" dirty="0"/>
            </a:p>
          </p:txBody>
        </p:sp>
      </p:grpSp>
      <p:grpSp>
        <p:nvGrpSpPr>
          <p:cNvPr id="15" name="Group 14"/>
          <p:cNvGrpSpPr/>
          <p:nvPr/>
        </p:nvGrpSpPr>
        <p:grpSpPr>
          <a:xfrm>
            <a:off x="5486400" y="2177275"/>
            <a:ext cx="990600" cy="565925"/>
            <a:chOff x="5638800" y="2558275"/>
            <a:chExt cx="990600" cy="565925"/>
          </a:xfrm>
        </p:grpSpPr>
        <p:cxnSp>
          <p:nvCxnSpPr>
            <p:cNvPr id="6" name="Straight Arrow Connector 5"/>
            <p:cNvCxnSpPr/>
            <p:nvPr/>
          </p:nvCxnSpPr>
          <p:spPr>
            <a:xfrm flipV="1">
              <a:off x="5638800" y="2667000"/>
              <a:ext cx="990600" cy="457200"/>
            </a:xfrm>
            <a:prstGeom prst="straightConnector1">
              <a:avLst/>
            </a:prstGeom>
            <a:ln w="12700">
              <a:solidFill>
                <a:schemeClr val="accent6">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rot="19984173">
              <a:off x="5904400" y="2558275"/>
              <a:ext cx="603050" cy="307777"/>
            </a:xfrm>
            <a:prstGeom prst="rect">
              <a:avLst/>
            </a:prstGeom>
            <a:noFill/>
          </p:spPr>
          <p:txBody>
            <a:bodyPr wrap="none" rtlCol="0">
              <a:spAutoFit/>
            </a:bodyPr>
            <a:lstStyle/>
            <a:p>
              <a:r>
                <a:rPr lang="en-US" sz="1400" dirty="0" smtClean="0"/>
                <a:t>width</a:t>
              </a:r>
              <a:endParaRPr lang="en-US" sz="1400" dirty="0"/>
            </a:p>
          </p:txBody>
        </p:sp>
      </p:grpSp>
      <p:sp>
        <p:nvSpPr>
          <p:cNvPr id="17" name="Espace réservé du contenu 2"/>
          <p:cNvSpPr txBox="1">
            <a:spLocks/>
          </p:cNvSpPr>
          <p:nvPr/>
        </p:nvSpPr>
        <p:spPr bwMode="auto">
          <a:xfrm>
            <a:off x="457200" y="4038600"/>
            <a:ext cx="5486400" cy="2514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US" sz="2000" dirty="0" smtClean="0">
                <a:solidFill>
                  <a:schemeClr val="bg1"/>
                </a:solidFill>
                <a:latin typeface="+mn-lt"/>
              </a:rPr>
              <a:t>a</a:t>
            </a:r>
            <a:r>
              <a:rPr kumimoji="0" lang="en-US" sz="2000" b="0" i="0" u="none" strike="noStrike" kern="1200" cap="none" spc="0" normalizeH="0" noProof="0" dirty="0" smtClean="0">
                <a:ln>
                  <a:noFill/>
                </a:ln>
                <a:solidFill>
                  <a:schemeClr val="bg1"/>
                </a:solidFill>
                <a:effectLst/>
                <a:uLnTx/>
                <a:uFillTx/>
                <a:latin typeface="+mn-lt"/>
                <a:ea typeface="+mn-ea"/>
                <a:cs typeface="+mn-cs"/>
              </a:rPr>
              <a:t> flat surface of a solid is called</a:t>
            </a:r>
            <a:r>
              <a:rPr lang="en-US" sz="2000" dirty="0" smtClean="0">
                <a:solidFill>
                  <a:schemeClr val="bg1"/>
                </a:solidFill>
                <a:latin typeface="+mn-lt"/>
              </a:rPr>
              <a:t> a </a:t>
            </a:r>
            <a:r>
              <a:rPr lang="en-US" sz="2000" dirty="0" smtClean="0">
                <a:solidFill>
                  <a:schemeClr val="accent6">
                    <a:lumMod val="75000"/>
                  </a:schemeClr>
                </a:solidFill>
                <a:latin typeface="+mn-lt"/>
              </a:rPr>
              <a:t>face</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US" sz="2000" dirty="0" smtClean="0">
                <a:solidFill>
                  <a:schemeClr val="bg1"/>
                </a:solidFill>
                <a:latin typeface="+mn-lt"/>
              </a:rPr>
              <a:t>an </a:t>
            </a:r>
            <a:r>
              <a:rPr lang="en-US" sz="2000" dirty="0" smtClean="0">
                <a:solidFill>
                  <a:schemeClr val="accent6">
                    <a:lumMod val="75000"/>
                  </a:schemeClr>
                </a:solidFill>
                <a:latin typeface="+mn-lt"/>
              </a:rPr>
              <a:t>edge</a:t>
            </a:r>
            <a:r>
              <a:rPr lang="en-US" sz="2000" dirty="0" smtClean="0">
                <a:solidFill>
                  <a:schemeClr val="bg1"/>
                </a:solidFill>
                <a:latin typeface="+mn-lt"/>
              </a:rPr>
              <a:t> is where two faces meet</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US" sz="2000" dirty="0" smtClean="0">
                <a:solidFill>
                  <a:schemeClr val="bg1"/>
                </a:solidFill>
                <a:latin typeface="+mn-lt"/>
              </a:rPr>
              <a:t>a </a:t>
            </a:r>
            <a:r>
              <a:rPr lang="en-US" sz="2000" dirty="0" smtClean="0">
                <a:solidFill>
                  <a:schemeClr val="accent6">
                    <a:lumMod val="75000"/>
                  </a:schemeClr>
                </a:solidFill>
                <a:latin typeface="+mn-lt"/>
              </a:rPr>
              <a:t>vertex</a:t>
            </a:r>
            <a:r>
              <a:rPr lang="en-US" sz="2000" dirty="0" smtClean="0">
                <a:solidFill>
                  <a:schemeClr val="bg1"/>
                </a:solidFill>
                <a:latin typeface="+mn-lt"/>
              </a:rPr>
              <a:t> is where three or more edges meet</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US" sz="2000" dirty="0" smtClean="0">
                <a:solidFill>
                  <a:schemeClr val="bg1"/>
                </a:solidFill>
                <a:latin typeface="+mn-lt"/>
              </a:rPr>
              <a:t>t</a:t>
            </a:r>
            <a:r>
              <a:rPr kumimoji="0" lang="en-US" sz="2000" b="0" i="0" u="none" strike="noStrike" kern="1200" cap="none" spc="0" normalizeH="0" baseline="0" noProof="0" dirty="0" smtClean="0">
                <a:ln>
                  <a:noFill/>
                </a:ln>
                <a:solidFill>
                  <a:schemeClr val="bg1"/>
                </a:solidFill>
                <a:effectLst/>
                <a:uLnTx/>
                <a:uFillTx/>
                <a:latin typeface="+mn-lt"/>
                <a:ea typeface="+mn-ea"/>
                <a:cs typeface="+mn-cs"/>
              </a:rPr>
              <a:t>he face used to classify a solid is the </a:t>
            </a:r>
            <a:r>
              <a:rPr kumimoji="0" lang="en-US" sz="2000" b="0" i="0" u="none" strike="noStrike" kern="1200" cap="none" spc="0" normalizeH="0" baseline="0" noProof="0" dirty="0" smtClean="0">
                <a:ln>
                  <a:noFill/>
                </a:ln>
                <a:solidFill>
                  <a:schemeClr val="accent6">
                    <a:lumMod val="75000"/>
                  </a:schemeClr>
                </a:solidFill>
                <a:effectLst/>
                <a:uLnTx/>
                <a:uFillTx/>
                <a:latin typeface="+mn-lt"/>
                <a:ea typeface="+mn-ea"/>
                <a:cs typeface="+mn-cs"/>
              </a:rPr>
              <a:t>base</a:t>
            </a:r>
          </a:p>
          <a:p>
            <a:pPr marL="342900" marR="0" lvl="0" indent="-342900" algn="l" defTabSz="914400" rtl="0" eaLnBrk="1" fontAlgn="base" latinLnBrk="0" hangingPunct="1">
              <a:lnSpc>
                <a:spcPct val="100000"/>
              </a:lnSpc>
              <a:spcBef>
                <a:spcPct val="20000"/>
              </a:spcBef>
              <a:spcAft>
                <a:spcPct val="0"/>
              </a:spcAft>
              <a:buClrTx/>
              <a:buSzTx/>
              <a:buFont typeface="Arial" charset="0"/>
              <a:buNone/>
              <a:tabLst/>
              <a:defRPr/>
            </a:pPr>
            <a:endParaRPr kumimoji="0" lang="en-US" sz="2000" b="0" i="0" u="none" strike="noStrike" kern="1200" cap="none" spc="0" normalizeH="0" baseline="0" noProof="0" dirty="0" smtClean="0">
              <a:ln>
                <a:noFill/>
              </a:ln>
              <a:solidFill>
                <a:schemeClr val="bg1"/>
              </a:solidFill>
              <a:effectLst/>
              <a:uLnTx/>
              <a:uFillTx/>
              <a:latin typeface="+mn-lt"/>
              <a:ea typeface="+mn-ea"/>
              <a:cs typeface="+mn-cs"/>
            </a:endParaRPr>
          </a:p>
        </p:txBody>
      </p:sp>
      <p:pic>
        <p:nvPicPr>
          <p:cNvPr id="18" name="Picture 17" descr="prism6.gif"/>
          <p:cNvPicPr>
            <a:picLocks noChangeAspect="1"/>
          </p:cNvPicPr>
          <p:nvPr/>
        </p:nvPicPr>
        <p:blipFill>
          <a:blip r:embed="rId3" cstate="print"/>
          <a:stretch>
            <a:fillRect/>
          </a:stretch>
        </p:blipFill>
        <p:spPr>
          <a:xfrm>
            <a:off x="6324600" y="3505200"/>
            <a:ext cx="2004569" cy="2168424"/>
          </a:xfrm>
          <a:prstGeom prst="rect">
            <a:avLst/>
          </a:prstGeom>
        </p:spPr>
      </p:pic>
      <p:sp>
        <p:nvSpPr>
          <p:cNvPr id="19" name="TextBox 18"/>
          <p:cNvSpPr txBox="1"/>
          <p:nvPr/>
        </p:nvSpPr>
        <p:spPr>
          <a:xfrm>
            <a:off x="7924800" y="5257800"/>
            <a:ext cx="601447" cy="307777"/>
          </a:xfrm>
          <a:prstGeom prst="rect">
            <a:avLst/>
          </a:prstGeom>
          <a:noFill/>
        </p:spPr>
        <p:txBody>
          <a:bodyPr wrap="none" rtlCol="0">
            <a:spAutoFit/>
          </a:bodyPr>
          <a:lstStyle/>
          <a:p>
            <a:r>
              <a:rPr lang="en-US" sz="1400" b="1" dirty="0" smtClean="0">
                <a:solidFill>
                  <a:schemeClr val="accent6">
                    <a:lumMod val="75000"/>
                  </a:schemeClr>
                </a:solidFill>
              </a:rPr>
              <a:t>edge</a:t>
            </a:r>
            <a:endParaRPr lang="en-US" sz="1400" b="1" dirty="0">
              <a:solidFill>
                <a:schemeClr val="accent6">
                  <a:lumMod val="75000"/>
                </a:schemeClr>
              </a:solidFill>
            </a:endParaRPr>
          </a:p>
        </p:txBody>
      </p:sp>
      <p:sp>
        <p:nvSpPr>
          <p:cNvPr id="20" name="TextBox 19"/>
          <p:cNvSpPr txBox="1"/>
          <p:nvPr/>
        </p:nvSpPr>
        <p:spPr>
          <a:xfrm>
            <a:off x="8305800" y="4495800"/>
            <a:ext cx="542136" cy="307777"/>
          </a:xfrm>
          <a:prstGeom prst="rect">
            <a:avLst/>
          </a:prstGeom>
          <a:noFill/>
        </p:spPr>
        <p:txBody>
          <a:bodyPr wrap="none" rtlCol="0">
            <a:spAutoFit/>
          </a:bodyPr>
          <a:lstStyle/>
          <a:p>
            <a:r>
              <a:rPr lang="en-US" sz="1400" b="1" dirty="0" smtClean="0">
                <a:solidFill>
                  <a:schemeClr val="accent6">
                    <a:lumMod val="75000"/>
                  </a:schemeClr>
                </a:solidFill>
              </a:rPr>
              <a:t>face</a:t>
            </a:r>
            <a:endParaRPr lang="en-US" sz="1400" b="1" dirty="0">
              <a:solidFill>
                <a:schemeClr val="accent6">
                  <a:lumMod val="75000"/>
                </a:schemeClr>
              </a:solidFill>
            </a:endParaRPr>
          </a:p>
        </p:txBody>
      </p:sp>
      <p:sp>
        <p:nvSpPr>
          <p:cNvPr id="21" name="TextBox 20"/>
          <p:cNvSpPr txBox="1"/>
          <p:nvPr/>
        </p:nvSpPr>
        <p:spPr>
          <a:xfrm>
            <a:off x="5943600" y="3810000"/>
            <a:ext cx="591829" cy="307777"/>
          </a:xfrm>
          <a:prstGeom prst="rect">
            <a:avLst/>
          </a:prstGeom>
          <a:noFill/>
        </p:spPr>
        <p:txBody>
          <a:bodyPr wrap="none" rtlCol="0">
            <a:spAutoFit/>
          </a:bodyPr>
          <a:lstStyle/>
          <a:p>
            <a:r>
              <a:rPr lang="en-US" sz="1400" b="1" dirty="0" smtClean="0">
                <a:solidFill>
                  <a:schemeClr val="accent6">
                    <a:lumMod val="75000"/>
                  </a:schemeClr>
                </a:solidFill>
              </a:rPr>
              <a:t>base</a:t>
            </a:r>
            <a:endParaRPr lang="en-US" sz="1400" b="1" dirty="0">
              <a:solidFill>
                <a:schemeClr val="accent6">
                  <a:lumMod val="75000"/>
                </a:schemeClr>
              </a:solidFill>
            </a:endParaRPr>
          </a:p>
        </p:txBody>
      </p:sp>
      <p:sp>
        <p:nvSpPr>
          <p:cNvPr id="22" name="TextBox 21"/>
          <p:cNvSpPr txBox="1"/>
          <p:nvPr/>
        </p:nvSpPr>
        <p:spPr>
          <a:xfrm>
            <a:off x="7315200" y="6019800"/>
            <a:ext cx="712054" cy="307777"/>
          </a:xfrm>
          <a:prstGeom prst="rect">
            <a:avLst/>
          </a:prstGeom>
          <a:noFill/>
        </p:spPr>
        <p:txBody>
          <a:bodyPr wrap="none" rtlCol="0">
            <a:spAutoFit/>
          </a:bodyPr>
          <a:lstStyle/>
          <a:p>
            <a:r>
              <a:rPr lang="en-US" sz="1400" b="1" dirty="0" smtClean="0">
                <a:solidFill>
                  <a:schemeClr val="accent6">
                    <a:lumMod val="75000"/>
                  </a:schemeClr>
                </a:solidFill>
              </a:rPr>
              <a:t>vertex</a:t>
            </a:r>
            <a:endParaRPr lang="en-US" sz="1400" b="1" dirty="0">
              <a:solidFill>
                <a:schemeClr val="accent6">
                  <a:lumMod val="75000"/>
                </a:schemeClr>
              </a:solidFill>
            </a:endParaRPr>
          </a:p>
        </p:txBody>
      </p:sp>
      <p:sp>
        <p:nvSpPr>
          <p:cNvPr id="26" name="Freeform 25"/>
          <p:cNvSpPr/>
          <p:nvPr/>
        </p:nvSpPr>
        <p:spPr>
          <a:xfrm>
            <a:off x="6934200" y="3701143"/>
            <a:ext cx="1382486" cy="1785257"/>
          </a:xfrm>
          <a:custGeom>
            <a:avLst/>
            <a:gdLst>
              <a:gd name="connsiteX0" fmla="*/ 32657 w 1382486"/>
              <a:gd name="connsiteY0" fmla="*/ 1404257 h 1785257"/>
              <a:gd name="connsiteX1" fmla="*/ 1371600 w 1382486"/>
              <a:gd name="connsiteY1" fmla="*/ 0 h 1785257"/>
              <a:gd name="connsiteX2" fmla="*/ 1382486 w 1382486"/>
              <a:gd name="connsiteY2" fmla="*/ 337457 h 1785257"/>
              <a:gd name="connsiteX3" fmla="*/ 0 w 1382486"/>
              <a:gd name="connsiteY3" fmla="*/ 1785257 h 1785257"/>
              <a:gd name="connsiteX4" fmla="*/ 32657 w 1382486"/>
              <a:gd name="connsiteY4" fmla="*/ 1404257 h 1785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2486" h="1785257">
                <a:moveTo>
                  <a:pt x="32657" y="1404257"/>
                </a:moveTo>
                <a:lnTo>
                  <a:pt x="1371600" y="0"/>
                </a:lnTo>
                <a:lnTo>
                  <a:pt x="1382486" y="337457"/>
                </a:lnTo>
                <a:lnTo>
                  <a:pt x="0" y="1785257"/>
                </a:lnTo>
                <a:lnTo>
                  <a:pt x="32657" y="1404257"/>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reeform 26"/>
          <p:cNvSpPr/>
          <p:nvPr/>
        </p:nvSpPr>
        <p:spPr>
          <a:xfrm>
            <a:off x="6335486" y="4963886"/>
            <a:ext cx="609600" cy="685800"/>
          </a:xfrm>
          <a:custGeom>
            <a:avLst/>
            <a:gdLst>
              <a:gd name="connsiteX0" fmla="*/ 0 w 609600"/>
              <a:gd name="connsiteY0" fmla="*/ 152400 h 685800"/>
              <a:gd name="connsiteX1" fmla="*/ 293914 w 609600"/>
              <a:gd name="connsiteY1" fmla="*/ 0 h 685800"/>
              <a:gd name="connsiteX2" fmla="*/ 609600 w 609600"/>
              <a:gd name="connsiteY2" fmla="*/ 152400 h 685800"/>
              <a:gd name="connsiteX3" fmla="*/ 587828 w 609600"/>
              <a:gd name="connsiteY3" fmla="*/ 522514 h 685800"/>
              <a:gd name="connsiteX4" fmla="*/ 326571 w 609600"/>
              <a:gd name="connsiteY4" fmla="*/ 685800 h 685800"/>
              <a:gd name="connsiteX5" fmla="*/ 0 w 609600"/>
              <a:gd name="connsiteY5" fmla="*/ 522514 h 685800"/>
              <a:gd name="connsiteX6" fmla="*/ 0 w 609600"/>
              <a:gd name="connsiteY6" fmla="*/ 15240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 h="685800">
                <a:moveTo>
                  <a:pt x="0" y="152400"/>
                </a:moveTo>
                <a:lnTo>
                  <a:pt x="293914" y="0"/>
                </a:lnTo>
                <a:lnTo>
                  <a:pt x="609600" y="152400"/>
                </a:lnTo>
                <a:lnTo>
                  <a:pt x="587828" y="522514"/>
                </a:lnTo>
                <a:lnTo>
                  <a:pt x="326571" y="685800"/>
                </a:lnTo>
                <a:lnTo>
                  <a:pt x="0" y="522514"/>
                </a:lnTo>
                <a:lnTo>
                  <a:pt x="0" y="152400"/>
                </a:lnTo>
                <a:close/>
              </a:path>
            </a:pathLst>
          </a:cu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reeform 27"/>
          <p:cNvSpPr/>
          <p:nvPr/>
        </p:nvSpPr>
        <p:spPr>
          <a:xfrm>
            <a:off x="7685314" y="3516086"/>
            <a:ext cx="609600" cy="598714"/>
          </a:xfrm>
          <a:custGeom>
            <a:avLst/>
            <a:gdLst>
              <a:gd name="connsiteX0" fmla="*/ 0 w 609600"/>
              <a:gd name="connsiteY0" fmla="*/ 174171 h 598714"/>
              <a:gd name="connsiteX1" fmla="*/ 10886 w 609600"/>
              <a:gd name="connsiteY1" fmla="*/ 522514 h 598714"/>
              <a:gd name="connsiteX2" fmla="*/ 195943 w 609600"/>
              <a:gd name="connsiteY2" fmla="*/ 598714 h 598714"/>
              <a:gd name="connsiteX3" fmla="*/ 609600 w 609600"/>
              <a:gd name="connsiteY3" fmla="*/ 174171 h 598714"/>
              <a:gd name="connsiteX4" fmla="*/ 293915 w 609600"/>
              <a:gd name="connsiteY4" fmla="*/ 0 h 598714"/>
              <a:gd name="connsiteX5" fmla="*/ 0 w 609600"/>
              <a:gd name="connsiteY5" fmla="*/ 174171 h 598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598714">
                <a:moveTo>
                  <a:pt x="0" y="174171"/>
                </a:moveTo>
                <a:lnTo>
                  <a:pt x="10886" y="522514"/>
                </a:lnTo>
                <a:lnTo>
                  <a:pt x="195943" y="598714"/>
                </a:lnTo>
                <a:lnTo>
                  <a:pt x="609600" y="174171"/>
                </a:lnTo>
                <a:lnTo>
                  <a:pt x="293915" y="0"/>
                </a:lnTo>
                <a:lnTo>
                  <a:pt x="0" y="174171"/>
                </a:lnTo>
                <a:close/>
              </a:path>
            </a:pathLst>
          </a:cu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0" name="Straight Arrow Connector 29"/>
          <p:cNvCxnSpPr/>
          <p:nvPr/>
        </p:nvCxnSpPr>
        <p:spPr>
          <a:xfrm rot="16200000" flipH="1">
            <a:off x="5981700" y="4533900"/>
            <a:ext cx="1066800" cy="22860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21" idx="3"/>
          </p:cNvCxnSpPr>
          <p:nvPr/>
        </p:nvCxnSpPr>
        <p:spPr>
          <a:xfrm flipV="1">
            <a:off x="6535429" y="3886200"/>
            <a:ext cx="1313171" cy="77689"/>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stCxn id="19" idx="1"/>
          </p:cNvCxnSpPr>
          <p:nvPr/>
        </p:nvCxnSpPr>
        <p:spPr>
          <a:xfrm rot="10800000">
            <a:off x="7315200" y="5105401"/>
            <a:ext cx="609600" cy="306289"/>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rot="10800000" flipV="1">
            <a:off x="7391400" y="4724400"/>
            <a:ext cx="838200" cy="7620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a:stCxn id="22" idx="1"/>
            <a:endCxn id="27" idx="4"/>
          </p:cNvCxnSpPr>
          <p:nvPr/>
        </p:nvCxnSpPr>
        <p:spPr>
          <a:xfrm rot="10800000">
            <a:off x="6662058" y="5649687"/>
            <a:ext cx="653143" cy="524003"/>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4419600" y="6248400"/>
            <a:ext cx="2339102" cy="369332"/>
          </a:xfrm>
          <a:prstGeom prst="rect">
            <a:avLst/>
          </a:prstGeom>
          <a:noFill/>
        </p:spPr>
        <p:txBody>
          <a:bodyPr wrap="none" rtlCol="0">
            <a:spAutoFit/>
          </a:bodyPr>
          <a:lstStyle/>
          <a:p>
            <a:r>
              <a:rPr lang="en-US" dirty="0" smtClean="0"/>
              <a:t>(Bennett et al., 2004)</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2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2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dirty="0" smtClean="0">
                <a:solidFill>
                  <a:schemeClr val="bg1"/>
                </a:solidFill>
              </a:rPr>
              <a:t>Polyhedrons</a:t>
            </a:r>
          </a:p>
        </p:txBody>
      </p:sp>
      <p:sp>
        <p:nvSpPr>
          <p:cNvPr id="17" name="Espace réservé du contenu 2"/>
          <p:cNvSpPr txBox="1">
            <a:spLocks/>
          </p:cNvSpPr>
          <p:nvPr/>
        </p:nvSpPr>
        <p:spPr bwMode="auto">
          <a:xfrm>
            <a:off x="533400" y="1371600"/>
            <a:ext cx="5410200" cy="4648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US" sz="2000" dirty="0" smtClean="0">
                <a:solidFill>
                  <a:schemeClr val="bg1"/>
                </a:solidFill>
                <a:latin typeface="+mn-lt"/>
              </a:rPr>
              <a:t>a</a:t>
            </a:r>
            <a:r>
              <a:rPr kumimoji="0" lang="en-US" sz="2000" b="0" i="0" u="none" strike="noStrike" kern="1200" cap="none" spc="0" normalizeH="0" noProof="0" dirty="0" smtClean="0">
                <a:ln>
                  <a:noFill/>
                </a:ln>
                <a:solidFill>
                  <a:schemeClr val="bg1"/>
                </a:solidFill>
                <a:effectLst/>
                <a:uLnTx/>
                <a:uFillTx/>
                <a:latin typeface="+mn-lt"/>
                <a:ea typeface="+mn-ea"/>
                <a:cs typeface="+mn-cs"/>
              </a:rPr>
              <a:t>  </a:t>
            </a:r>
            <a:r>
              <a:rPr kumimoji="0" lang="en-US" sz="2000" b="0" i="0" u="none" strike="noStrike" kern="1200" cap="none" spc="0" normalizeH="0" noProof="0" dirty="0" smtClean="0">
                <a:ln>
                  <a:noFill/>
                </a:ln>
                <a:solidFill>
                  <a:srgbClr val="FFC000"/>
                </a:solidFill>
                <a:effectLst/>
                <a:uLnTx/>
                <a:uFillTx/>
                <a:latin typeface="+mn-lt"/>
                <a:ea typeface="+mn-ea"/>
                <a:cs typeface="+mn-cs"/>
              </a:rPr>
              <a:t>polyhedron</a:t>
            </a:r>
            <a:r>
              <a:rPr lang="en-US" sz="2000" dirty="0" smtClean="0">
                <a:solidFill>
                  <a:schemeClr val="bg1"/>
                </a:solidFill>
                <a:latin typeface="+mn-lt"/>
              </a:rPr>
              <a:t> is a three-dimensional figure in which all the faces are polygons.</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US" sz="2000" dirty="0" smtClean="0">
              <a:solidFill>
                <a:schemeClr val="bg1"/>
              </a:solidFill>
              <a:latin typeface="+mn-lt"/>
            </a:endParaRP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US" sz="2000" dirty="0" smtClean="0">
              <a:solidFill>
                <a:schemeClr val="bg1"/>
              </a:solidFill>
              <a:latin typeface="+mn-lt"/>
            </a:endParaRPr>
          </a:p>
          <a:p>
            <a:pPr marL="800100" lvl="1" indent="-342900">
              <a:spcBef>
                <a:spcPct val="20000"/>
              </a:spcBef>
              <a:buFont typeface="Arial" pitchFamily="34" charset="0"/>
              <a:buChar char="•"/>
            </a:pPr>
            <a:r>
              <a:rPr lang="en-US" sz="2000" dirty="0" smtClean="0">
                <a:solidFill>
                  <a:schemeClr val="bg1"/>
                </a:solidFill>
                <a:latin typeface="+mn-lt"/>
              </a:rPr>
              <a:t>A </a:t>
            </a:r>
            <a:r>
              <a:rPr lang="en-US" sz="2000" dirty="0" smtClean="0">
                <a:solidFill>
                  <a:srgbClr val="FFC000"/>
                </a:solidFill>
                <a:latin typeface="+mn-lt"/>
              </a:rPr>
              <a:t>prism</a:t>
            </a:r>
            <a:r>
              <a:rPr lang="en-US" sz="2000" dirty="0" smtClean="0">
                <a:solidFill>
                  <a:schemeClr val="bg1"/>
                </a:solidFill>
                <a:latin typeface="+mn-lt"/>
              </a:rPr>
              <a:t> is a polyhedron that has two congruent parallel bases. The bases can be any polygon, the other faces are all parallelograms.</a:t>
            </a:r>
          </a:p>
          <a:p>
            <a:pPr marL="800100" lvl="1" indent="-342900">
              <a:spcBef>
                <a:spcPct val="20000"/>
              </a:spcBef>
              <a:buFont typeface="Arial" pitchFamily="34" charset="0"/>
              <a:buChar char="•"/>
            </a:pPr>
            <a:endParaRPr kumimoji="0" lang="en-US" sz="2000" b="0" i="0" u="none" strike="noStrike" kern="1200" cap="none" spc="0" normalizeH="0" baseline="0" noProof="0" dirty="0" smtClean="0">
              <a:ln>
                <a:noFill/>
              </a:ln>
              <a:solidFill>
                <a:schemeClr val="bg1"/>
              </a:solidFill>
              <a:effectLst/>
              <a:uLnTx/>
              <a:uFillTx/>
              <a:latin typeface="+mn-lt"/>
              <a:ea typeface="+mn-ea"/>
              <a:cs typeface="+mn-cs"/>
            </a:endParaRPr>
          </a:p>
          <a:p>
            <a:pPr marL="800100" lvl="1" indent="-342900">
              <a:spcBef>
                <a:spcPct val="20000"/>
              </a:spcBef>
              <a:buFont typeface="Arial" pitchFamily="34" charset="0"/>
              <a:buChar char="•"/>
            </a:pPr>
            <a:endParaRPr lang="en-US" sz="2000" dirty="0" smtClean="0">
              <a:solidFill>
                <a:schemeClr val="bg1"/>
              </a:solidFill>
              <a:latin typeface="+mn-lt"/>
            </a:endParaRPr>
          </a:p>
          <a:p>
            <a:pPr marL="800100" lvl="1" indent="-342900">
              <a:spcBef>
                <a:spcPct val="20000"/>
              </a:spcBef>
              <a:buFont typeface="Arial" pitchFamily="34" charset="0"/>
              <a:buChar char="•"/>
            </a:pPr>
            <a:r>
              <a:rPr kumimoji="0" lang="en-US" sz="2000" b="0" i="0" u="none" strike="noStrike" kern="1200" cap="none" spc="0" normalizeH="0" baseline="0" noProof="0" dirty="0" smtClean="0">
                <a:ln>
                  <a:noFill/>
                </a:ln>
                <a:solidFill>
                  <a:schemeClr val="bg1"/>
                </a:solidFill>
                <a:effectLst/>
                <a:uLnTx/>
                <a:uFillTx/>
                <a:latin typeface="+mn-lt"/>
                <a:ea typeface="+mn-ea"/>
                <a:cs typeface="+mn-cs"/>
              </a:rPr>
              <a:t>A </a:t>
            </a:r>
            <a:r>
              <a:rPr kumimoji="0" lang="en-US" sz="2000" b="0" i="0" u="none" strike="noStrike" kern="1200" cap="none" spc="0" normalizeH="0" baseline="0" noProof="0" dirty="0" smtClean="0">
                <a:ln>
                  <a:noFill/>
                </a:ln>
                <a:solidFill>
                  <a:srgbClr val="FFC000"/>
                </a:solidFill>
                <a:effectLst/>
                <a:uLnTx/>
                <a:uFillTx/>
                <a:latin typeface="+mn-lt"/>
                <a:ea typeface="+mn-ea"/>
                <a:cs typeface="+mn-cs"/>
              </a:rPr>
              <a:t>pyramid</a:t>
            </a:r>
            <a:r>
              <a:rPr kumimoji="0" lang="en-US" sz="2000" b="0" i="0" u="none" strike="noStrike" kern="1200" cap="none" spc="0" normalizeH="0" baseline="0" noProof="0" dirty="0" smtClean="0">
                <a:ln>
                  <a:noFill/>
                </a:ln>
                <a:solidFill>
                  <a:schemeClr val="bg1"/>
                </a:solidFill>
                <a:effectLst/>
                <a:uLnTx/>
                <a:uFillTx/>
                <a:latin typeface="+mn-lt"/>
                <a:ea typeface="+mn-ea"/>
                <a:cs typeface="+mn-cs"/>
              </a:rPr>
              <a:t> is a polyhedron that has only one base. The base can be any polygon, all other faces are triangles.</a:t>
            </a:r>
          </a:p>
        </p:txBody>
      </p:sp>
      <p:sp>
        <p:nvSpPr>
          <p:cNvPr id="45" name="TextBox 44"/>
          <p:cNvSpPr txBox="1"/>
          <p:nvPr/>
        </p:nvSpPr>
        <p:spPr>
          <a:xfrm>
            <a:off x="4419600" y="6248400"/>
            <a:ext cx="2339102" cy="369332"/>
          </a:xfrm>
          <a:prstGeom prst="rect">
            <a:avLst/>
          </a:prstGeom>
          <a:noFill/>
        </p:spPr>
        <p:txBody>
          <a:bodyPr wrap="none" rtlCol="0">
            <a:spAutoFit/>
          </a:bodyPr>
          <a:lstStyle/>
          <a:p>
            <a:r>
              <a:rPr lang="en-US" dirty="0" smtClean="0"/>
              <a:t>(Bennett et al., 2004)</a:t>
            </a:r>
            <a:endParaRPr lang="en-US" dirty="0"/>
          </a:p>
        </p:txBody>
      </p:sp>
      <p:pic>
        <p:nvPicPr>
          <p:cNvPr id="34" name="Picture 33" descr="prism3.gif"/>
          <p:cNvPicPr>
            <a:picLocks noChangeAspect="1"/>
          </p:cNvPicPr>
          <p:nvPr/>
        </p:nvPicPr>
        <p:blipFill>
          <a:blip r:embed="rId3" cstate="print"/>
          <a:stretch>
            <a:fillRect/>
          </a:stretch>
        </p:blipFill>
        <p:spPr>
          <a:xfrm>
            <a:off x="6477000" y="2438401"/>
            <a:ext cx="1387305" cy="685800"/>
          </a:xfrm>
          <a:prstGeom prst="rect">
            <a:avLst/>
          </a:prstGeom>
        </p:spPr>
      </p:pic>
      <p:pic>
        <p:nvPicPr>
          <p:cNvPr id="36" name="Picture 35" descr="prism5.gif"/>
          <p:cNvPicPr>
            <a:picLocks noChangeAspect="1"/>
          </p:cNvPicPr>
          <p:nvPr/>
        </p:nvPicPr>
        <p:blipFill>
          <a:blip r:embed="rId4" cstate="print"/>
          <a:stretch>
            <a:fillRect/>
          </a:stretch>
        </p:blipFill>
        <p:spPr>
          <a:xfrm>
            <a:off x="6553200" y="3200400"/>
            <a:ext cx="1295400" cy="609600"/>
          </a:xfrm>
          <a:prstGeom prst="rect">
            <a:avLst/>
          </a:prstGeom>
        </p:spPr>
      </p:pic>
      <p:pic>
        <p:nvPicPr>
          <p:cNvPr id="37" name="Picture 36" descr="pyramid1.gif"/>
          <p:cNvPicPr>
            <a:picLocks noChangeAspect="1"/>
          </p:cNvPicPr>
          <p:nvPr/>
        </p:nvPicPr>
        <p:blipFill>
          <a:blip r:embed="rId5" cstate="print"/>
          <a:stretch>
            <a:fillRect/>
          </a:stretch>
        </p:blipFill>
        <p:spPr>
          <a:xfrm>
            <a:off x="6781800" y="5105400"/>
            <a:ext cx="961952" cy="700087"/>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dirty="0" smtClean="0">
                <a:solidFill>
                  <a:schemeClr val="bg1"/>
                </a:solidFill>
              </a:rPr>
              <a:t>Regular Polyhedrons</a:t>
            </a:r>
          </a:p>
        </p:txBody>
      </p:sp>
      <p:sp>
        <p:nvSpPr>
          <p:cNvPr id="17" name="Espace réservé du contenu 2"/>
          <p:cNvSpPr txBox="1">
            <a:spLocks/>
          </p:cNvSpPr>
          <p:nvPr/>
        </p:nvSpPr>
        <p:spPr bwMode="auto">
          <a:xfrm>
            <a:off x="533400" y="1295400"/>
            <a:ext cx="8382000" cy="4648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US" sz="2000" dirty="0" smtClean="0">
                <a:solidFill>
                  <a:schemeClr val="bg1"/>
                </a:solidFill>
                <a:latin typeface="+mn-lt"/>
              </a:rPr>
              <a:t>A solid is a</a:t>
            </a:r>
            <a:r>
              <a:rPr kumimoji="0" lang="en-US" sz="2000" b="0" i="0" u="none" strike="noStrike" kern="1200" cap="none" spc="0" normalizeH="0" noProof="0" dirty="0" smtClean="0">
                <a:ln>
                  <a:noFill/>
                </a:ln>
                <a:solidFill>
                  <a:schemeClr val="bg1"/>
                </a:solidFill>
                <a:effectLst/>
                <a:uLnTx/>
                <a:uFillTx/>
                <a:latin typeface="+mn-lt"/>
                <a:ea typeface="+mn-ea"/>
                <a:cs typeface="+mn-cs"/>
              </a:rPr>
              <a:t>  </a:t>
            </a:r>
            <a:r>
              <a:rPr kumimoji="0" lang="en-US" sz="2000" b="0" i="0" u="none" strike="noStrike" kern="1200" cap="none" spc="0" normalizeH="0" noProof="0" dirty="0" smtClean="0">
                <a:ln>
                  <a:noFill/>
                </a:ln>
                <a:solidFill>
                  <a:srgbClr val="FFC000"/>
                </a:solidFill>
                <a:effectLst/>
                <a:uLnTx/>
                <a:uFillTx/>
                <a:latin typeface="+mn-lt"/>
                <a:ea typeface="+mn-ea"/>
                <a:cs typeface="+mn-cs"/>
              </a:rPr>
              <a:t>regular</a:t>
            </a:r>
            <a:r>
              <a:rPr kumimoji="0" lang="en-US" sz="2000" b="0" i="0" u="none" strike="noStrike" kern="1200" cap="none" spc="0" normalizeH="0" noProof="0" dirty="0" smtClean="0">
                <a:ln>
                  <a:noFill/>
                </a:ln>
                <a:solidFill>
                  <a:schemeClr val="bg1"/>
                </a:solidFill>
                <a:effectLst/>
                <a:uLnTx/>
                <a:uFillTx/>
                <a:latin typeface="+mn-lt"/>
                <a:ea typeface="+mn-ea"/>
                <a:cs typeface="+mn-cs"/>
              </a:rPr>
              <a:t> </a:t>
            </a:r>
            <a:r>
              <a:rPr kumimoji="0" lang="en-US" sz="2000" b="0" i="0" u="none" strike="noStrike" kern="1200" cap="none" spc="0" normalizeH="0" noProof="0" dirty="0" smtClean="0">
                <a:ln>
                  <a:noFill/>
                </a:ln>
                <a:solidFill>
                  <a:srgbClr val="FFC000"/>
                </a:solidFill>
                <a:effectLst/>
                <a:uLnTx/>
                <a:uFillTx/>
                <a:latin typeface="+mn-lt"/>
                <a:ea typeface="+mn-ea"/>
                <a:cs typeface="+mn-cs"/>
              </a:rPr>
              <a:t>polyhedron</a:t>
            </a:r>
            <a:r>
              <a:rPr lang="en-US" sz="2000" dirty="0" smtClean="0">
                <a:solidFill>
                  <a:schemeClr val="bg1"/>
                </a:solidFill>
                <a:latin typeface="+mn-lt"/>
              </a:rPr>
              <a:t> (also known as </a:t>
            </a:r>
            <a:r>
              <a:rPr lang="en-US" sz="2000" dirty="0" smtClean="0">
                <a:solidFill>
                  <a:srgbClr val="FFC000"/>
                </a:solidFill>
                <a:latin typeface="+mn-lt"/>
              </a:rPr>
              <a:t>platonic solids</a:t>
            </a:r>
            <a:r>
              <a:rPr lang="en-US" sz="2000" dirty="0" smtClean="0">
                <a:solidFill>
                  <a:schemeClr val="bg1"/>
                </a:solidFill>
                <a:latin typeface="+mn-lt"/>
              </a:rPr>
              <a:t>) if all its faces are congruent regular polygons, and the same number of faces meet at each vertex. </a:t>
            </a:r>
            <a:r>
              <a:rPr lang="en-US" sz="2000" dirty="0" smtClean="0">
                <a:latin typeface="+mn-lt"/>
              </a:rPr>
              <a:t>(Bass et al., 2004)</a:t>
            </a:r>
          </a:p>
          <a:p>
            <a:pPr marL="342900" marR="0" lvl="0" indent="-342900" algn="l" defTabSz="914400" rtl="0" eaLnBrk="1" fontAlgn="base" latinLnBrk="0" hangingPunct="1">
              <a:lnSpc>
                <a:spcPct val="100000"/>
              </a:lnSpc>
              <a:spcBef>
                <a:spcPct val="20000"/>
              </a:spcBef>
              <a:spcAft>
                <a:spcPct val="0"/>
              </a:spcAft>
              <a:buClrTx/>
              <a:buSzTx/>
              <a:tabLst/>
              <a:defRPr/>
            </a:pPr>
            <a:endParaRPr lang="en-US" sz="2000" dirty="0" smtClean="0">
              <a:solidFill>
                <a:schemeClr val="bg1"/>
              </a:solidFill>
              <a:latin typeface="+mn-lt"/>
            </a:endParaRP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US" dirty="0" smtClean="0">
                <a:solidFill>
                  <a:schemeClr val="bg1"/>
                </a:solidFill>
                <a:latin typeface="+mn-lt"/>
              </a:rPr>
              <a:t>The regular polyhedrons are :</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US" dirty="0" smtClean="0">
              <a:solidFill>
                <a:schemeClr val="bg1"/>
              </a:solidFill>
              <a:latin typeface="+mn-lt"/>
            </a:endParaRPr>
          </a:p>
          <a:p>
            <a:pPr marL="800100" lvl="1" indent="-342900">
              <a:spcBef>
                <a:spcPct val="20000"/>
              </a:spcBef>
              <a:buFont typeface="Arial" pitchFamily="34" charset="0"/>
              <a:buChar char="•"/>
            </a:pPr>
            <a:r>
              <a:rPr lang="en-US" noProof="0" dirty="0" smtClean="0">
                <a:solidFill>
                  <a:srgbClr val="FFC000"/>
                </a:solidFill>
                <a:latin typeface="+mn-lt"/>
              </a:rPr>
              <a:t>Tetrahedron</a:t>
            </a:r>
          </a:p>
          <a:p>
            <a:pPr marL="800100" lvl="1" indent="-342900">
              <a:spcBef>
                <a:spcPct val="20000"/>
              </a:spcBef>
              <a:buFont typeface="Arial" pitchFamily="34" charset="0"/>
              <a:buChar char="•"/>
            </a:pPr>
            <a:endParaRPr kumimoji="0" lang="en-US" b="0" i="0" u="none" strike="noStrike" kern="1200" cap="none" spc="0" normalizeH="0" baseline="0" dirty="0" smtClean="0">
              <a:ln>
                <a:noFill/>
              </a:ln>
              <a:solidFill>
                <a:srgbClr val="FFC000"/>
              </a:solidFill>
              <a:effectLst/>
              <a:uLnTx/>
              <a:uFillTx/>
              <a:latin typeface="+mn-lt"/>
              <a:ea typeface="+mn-ea"/>
              <a:cs typeface="+mn-cs"/>
            </a:endParaRPr>
          </a:p>
          <a:p>
            <a:pPr marL="800100" lvl="1" indent="-342900">
              <a:spcBef>
                <a:spcPct val="20000"/>
              </a:spcBef>
              <a:buFont typeface="Arial" pitchFamily="34" charset="0"/>
              <a:buChar char="•"/>
            </a:pPr>
            <a:r>
              <a:rPr lang="en-US" noProof="0" dirty="0" smtClean="0">
                <a:solidFill>
                  <a:srgbClr val="FFC000"/>
                </a:solidFill>
                <a:latin typeface="+mn-lt"/>
              </a:rPr>
              <a:t>Hexahedron</a:t>
            </a:r>
          </a:p>
          <a:p>
            <a:pPr marL="800100" lvl="1" indent="-342900">
              <a:spcBef>
                <a:spcPct val="20000"/>
              </a:spcBef>
              <a:buFont typeface="Arial" pitchFamily="34" charset="0"/>
              <a:buChar char="•"/>
            </a:pPr>
            <a:endParaRPr kumimoji="0" lang="en-US" b="0" i="0" u="none" strike="noStrike" kern="1200" cap="none" spc="0" normalizeH="0" baseline="0" dirty="0" smtClean="0">
              <a:ln>
                <a:noFill/>
              </a:ln>
              <a:solidFill>
                <a:srgbClr val="FFC000"/>
              </a:solidFill>
              <a:effectLst/>
              <a:uLnTx/>
              <a:uFillTx/>
              <a:latin typeface="+mn-lt"/>
              <a:ea typeface="+mn-ea"/>
              <a:cs typeface="+mn-cs"/>
            </a:endParaRPr>
          </a:p>
          <a:p>
            <a:pPr marL="800100" lvl="1" indent="-342900">
              <a:spcBef>
                <a:spcPct val="20000"/>
              </a:spcBef>
              <a:buFont typeface="Arial" pitchFamily="34" charset="0"/>
              <a:buChar char="•"/>
            </a:pPr>
            <a:r>
              <a:rPr lang="en-US" noProof="0" dirty="0" smtClean="0">
                <a:solidFill>
                  <a:srgbClr val="FFC000"/>
                </a:solidFill>
                <a:latin typeface="+mn-lt"/>
              </a:rPr>
              <a:t>Octahedron</a:t>
            </a:r>
          </a:p>
          <a:p>
            <a:pPr marL="800100" lvl="1" indent="-342900">
              <a:spcBef>
                <a:spcPct val="20000"/>
              </a:spcBef>
              <a:buFont typeface="Arial" pitchFamily="34" charset="0"/>
              <a:buChar char="•"/>
            </a:pPr>
            <a:endParaRPr lang="en-US" dirty="0" smtClean="0">
              <a:solidFill>
                <a:srgbClr val="FFC000"/>
              </a:solidFill>
              <a:latin typeface="+mn-lt"/>
            </a:endParaRPr>
          </a:p>
          <a:p>
            <a:pPr marL="800100" lvl="1" indent="-342900">
              <a:spcBef>
                <a:spcPct val="20000"/>
              </a:spcBef>
              <a:buFont typeface="Arial" pitchFamily="34" charset="0"/>
              <a:buChar char="•"/>
            </a:pPr>
            <a:r>
              <a:rPr lang="en-US" noProof="0" dirty="0" smtClean="0">
                <a:solidFill>
                  <a:srgbClr val="FFC000"/>
                </a:solidFill>
                <a:latin typeface="+mn-lt"/>
              </a:rPr>
              <a:t>Dodecahedron</a:t>
            </a:r>
          </a:p>
          <a:p>
            <a:pPr marL="800100" lvl="1" indent="-342900">
              <a:spcBef>
                <a:spcPct val="20000"/>
              </a:spcBef>
              <a:buFont typeface="Arial" pitchFamily="34" charset="0"/>
              <a:buChar char="•"/>
            </a:pPr>
            <a:endParaRPr lang="en-US" dirty="0" smtClean="0">
              <a:solidFill>
                <a:srgbClr val="FFC000"/>
              </a:solidFill>
              <a:latin typeface="+mn-lt"/>
            </a:endParaRPr>
          </a:p>
          <a:p>
            <a:pPr marL="800100" lvl="1" indent="-342900">
              <a:spcBef>
                <a:spcPct val="20000"/>
              </a:spcBef>
              <a:buFont typeface="Arial" pitchFamily="34" charset="0"/>
              <a:buChar char="•"/>
            </a:pPr>
            <a:r>
              <a:rPr lang="en-US" noProof="0" dirty="0" err="1" smtClean="0">
                <a:solidFill>
                  <a:srgbClr val="FFC000"/>
                </a:solidFill>
                <a:latin typeface="+mn-lt"/>
              </a:rPr>
              <a:t>icosahedron</a:t>
            </a:r>
            <a:endParaRPr lang="en-US" noProof="0" dirty="0" smtClean="0">
              <a:solidFill>
                <a:srgbClr val="FFC000"/>
              </a:solidFill>
              <a:latin typeface="+mn-lt"/>
            </a:endParaRPr>
          </a:p>
          <a:p>
            <a:pPr marL="800100" lvl="1" indent="-342900">
              <a:spcBef>
                <a:spcPct val="20000"/>
              </a:spcBef>
              <a:buFont typeface="Arial" pitchFamily="34" charset="0"/>
              <a:buChar char="•"/>
            </a:pPr>
            <a:endParaRPr kumimoji="0" lang="en-US" sz="2000" b="0" i="0" u="none" strike="noStrike" kern="1200" cap="none" spc="0" normalizeH="0" baseline="0" dirty="0" smtClean="0">
              <a:ln>
                <a:noFill/>
              </a:ln>
              <a:solidFill>
                <a:srgbClr val="FFC000"/>
              </a:solidFill>
              <a:effectLst/>
              <a:uLnTx/>
              <a:uFillTx/>
              <a:latin typeface="+mn-lt"/>
              <a:ea typeface="+mn-ea"/>
              <a:cs typeface="+mn-cs"/>
            </a:endParaRPr>
          </a:p>
          <a:p>
            <a:pPr marL="800100" lvl="1" indent="-342900">
              <a:spcBef>
                <a:spcPct val="20000"/>
              </a:spcBef>
              <a:buFont typeface="Arial" pitchFamily="34" charset="0"/>
              <a:buChar char="•"/>
            </a:pPr>
            <a:endParaRPr kumimoji="0" lang="en-US" sz="2000" b="0" i="0" u="none" strike="noStrike" kern="1200" cap="none" spc="0" normalizeH="0" baseline="0" noProof="0" dirty="0" smtClean="0">
              <a:ln>
                <a:noFill/>
              </a:ln>
              <a:solidFill>
                <a:schemeClr val="bg1"/>
              </a:solidFill>
              <a:effectLst/>
              <a:uLnTx/>
              <a:uFillTx/>
              <a:latin typeface="+mn-lt"/>
              <a:ea typeface="+mn-ea"/>
              <a:cs typeface="+mn-cs"/>
            </a:endParaRPr>
          </a:p>
        </p:txBody>
      </p:sp>
      <p:sp>
        <p:nvSpPr>
          <p:cNvPr id="45" name="TextBox 44"/>
          <p:cNvSpPr txBox="1"/>
          <p:nvPr/>
        </p:nvSpPr>
        <p:spPr>
          <a:xfrm>
            <a:off x="4419600" y="6248400"/>
            <a:ext cx="3262432" cy="369332"/>
          </a:xfrm>
          <a:prstGeom prst="rect">
            <a:avLst/>
          </a:prstGeom>
          <a:noFill/>
        </p:spPr>
        <p:txBody>
          <a:bodyPr wrap="none" rtlCol="0">
            <a:spAutoFit/>
          </a:bodyPr>
          <a:lstStyle/>
          <a:p>
            <a:r>
              <a:rPr lang="en-US" dirty="0" smtClean="0"/>
              <a:t>(pictures form wikipedia.org )</a:t>
            </a:r>
            <a:endParaRPr lang="en-US" dirty="0"/>
          </a:p>
        </p:txBody>
      </p:sp>
      <p:pic>
        <p:nvPicPr>
          <p:cNvPr id="8" name="Picture 7" descr="100px-Tetrahedron.svg.png"/>
          <p:cNvPicPr>
            <a:picLocks noChangeAspect="1"/>
          </p:cNvPicPr>
          <p:nvPr/>
        </p:nvPicPr>
        <p:blipFill>
          <a:blip r:embed="rId3" cstate="print"/>
          <a:stretch>
            <a:fillRect/>
          </a:stretch>
        </p:blipFill>
        <p:spPr>
          <a:xfrm rot="20146137">
            <a:off x="3494851" y="3141145"/>
            <a:ext cx="617212" cy="586351"/>
          </a:xfrm>
          <a:prstGeom prst="rect">
            <a:avLst/>
          </a:prstGeom>
        </p:spPr>
      </p:pic>
      <p:pic>
        <p:nvPicPr>
          <p:cNvPr id="9" name="Picture 8" descr="100px-Hexahedron.svg.png"/>
          <p:cNvPicPr>
            <a:picLocks noChangeAspect="1"/>
          </p:cNvPicPr>
          <p:nvPr/>
        </p:nvPicPr>
        <p:blipFill>
          <a:blip r:embed="rId4" cstate="print"/>
          <a:stretch>
            <a:fillRect/>
          </a:stretch>
        </p:blipFill>
        <p:spPr>
          <a:xfrm>
            <a:off x="3505200" y="3733800"/>
            <a:ext cx="549189" cy="609600"/>
          </a:xfrm>
          <a:prstGeom prst="rect">
            <a:avLst/>
          </a:prstGeom>
        </p:spPr>
      </p:pic>
      <p:pic>
        <p:nvPicPr>
          <p:cNvPr id="10" name="Picture 9" descr="100px-Octahedron.svg.png"/>
          <p:cNvPicPr>
            <a:picLocks noChangeAspect="1"/>
          </p:cNvPicPr>
          <p:nvPr/>
        </p:nvPicPr>
        <p:blipFill>
          <a:blip r:embed="rId5" cstate="print"/>
          <a:stretch>
            <a:fillRect/>
          </a:stretch>
        </p:blipFill>
        <p:spPr>
          <a:xfrm>
            <a:off x="3429000" y="4419600"/>
            <a:ext cx="630189" cy="623887"/>
          </a:xfrm>
          <a:prstGeom prst="rect">
            <a:avLst/>
          </a:prstGeom>
        </p:spPr>
      </p:pic>
      <p:pic>
        <p:nvPicPr>
          <p:cNvPr id="11" name="Picture 10" descr="100px-POV-Ray-Dodecahedron.svg.png"/>
          <p:cNvPicPr>
            <a:picLocks noChangeAspect="1"/>
          </p:cNvPicPr>
          <p:nvPr/>
        </p:nvPicPr>
        <p:blipFill>
          <a:blip r:embed="rId6" cstate="print"/>
          <a:stretch>
            <a:fillRect/>
          </a:stretch>
        </p:blipFill>
        <p:spPr>
          <a:xfrm>
            <a:off x="3505200" y="5181600"/>
            <a:ext cx="552450" cy="552450"/>
          </a:xfrm>
          <a:prstGeom prst="rect">
            <a:avLst/>
          </a:prstGeom>
        </p:spPr>
      </p:pic>
      <p:pic>
        <p:nvPicPr>
          <p:cNvPr id="12" name="Picture 11" descr="100px-Icosahedron.svg.png"/>
          <p:cNvPicPr>
            <a:picLocks noChangeAspect="1"/>
          </p:cNvPicPr>
          <p:nvPr/>
        </p:nvPicPr>
        <p:blipFill>
          <a:blip r:embed="rId7" cstate="print"/>
          <a:stretch>
            <a:fillRect/>
          </a:stretch>
        </p:blipFill>
        <p:spPr>
          <a:xfrm>
            <a:off x="3429000" y="5867400"/>
            <a:ext cx="635000" cy="609600"/>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dirty="0" smtClean="0">
                <a:solidFill>
                  <a:schemeClr val="bg1"/>
                </a:solidFill>
              </a:rPr>
              <a:t>Regular Polyhedrons</a:t>
            </a:r>
          </a:p>
        </p:txBody>
      </p:sp>
      <p:sp>
        <p:nvSpPr>
          <p:cNvPr id="17" name="Espace réservé du contenu 2"/>
          <p:cNvSpPr txBox="1">
            <a:spLocks/>
          </p:cNvSpPr>
          <p:nvPr/>
        </p:nvSpPr>
        <p:spPr bwMode="auto">
          <a:xfrm>
            <a:off x="533400" y="1295400"/>
            <a:ext cx="8382000" cy="4648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US" sz="2000" dirty="0" smtClean="0">
                <a:solidFill>
                  <a:schemeClr val="bg1"/>
                </a:solidFill>
                <a:latin typeface="+mn-lt"/>
              </a:rPr>
              <a:t>Regular polyhedrons have a number of characteristics that make them specially interesting,  in particular in terms of how they are manifested in nature and other real world connections:</a:t>
            </a:r>
            <a:endParaRPr lang="en-US" sz="2000" dirty="0" smtClean="0">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endParaRPr lang="en-US" dirty="0" smtClean="0">
              <a:solidFill>
                <a:schemeClr val="bg1"/>
              </a:solidFill>
              <a:latin typeface="+mn-lt"/>
            </a:endParaRPr>
          </a:p>
          <a:p>
            <a:pPr marL="800100" lvl="1" indent="-342900">
              <a:spcBef>
                <a:spcPct val="20000"/>
              </a:spcBef>
              <a:buFont typeface="Arial" pitchFamily="34" charset="0"/>
              <a:buChar char="•"/>
            </a:pPr>
            <a:r>
              <a:rPr lang="en-US" noProof="0" dirty="0" smtClean="0">
                <a:solidFill>
                  <a:srgbClr val="FFC000"/>
                </a:solidFill>
                <a:latin typeface="+mn-lt"/>
              </a:rPr>
              <a:t>All their vertices lie within a sphere, there is a sphere tangent to all faces and one tangent to all edges</a:t>
            </a:r>
          </a:p>
          <a:p>
            <a:pPr marL="800100" lvl="1" indent="-342900">
              <a:spcBef>
                <a:spcPct val="20000"/>
              </a:spcBef>
              <a:buFont typeface="Arial" pitchFamily="34" charset="0"/>
              <a:buChar char="•"/>
            </a:pPr>
            <a:endParaRPr lang="en-US" noProof="0" dirty="0" smtClean="0">
              <a:solidFill>
                <a:srgbClr val="FFC000"/>
              </a:solidFill>
              <a:latin typeface="+mn-lt"/>
            </a:endParaRPr>
          </a:p>
          <a:p>
            <a:pPr marL="800100" lvl="1" indent="-342900">
              <a:spcBef>
                <a:spcPct val="20000"/>
              </a:spcBef>
              <a:buFont typeface="Arial" pitchFamily="34" charset="0"/>
              <a:buChar char="•"/>
            </a:pPr>
            <a:r>
              <a:rPr lang="en-US" noProof="0" dirty="0" smtClean="0">
                <a:solidFill>
                  <a:srgbClr val="FFC000"/>
                </a:solidFill>
                <a:latin typeface="+mn-lt"/>
              </a:rPr>
              <a:t>All solid angles are congruent</a:t>
            </a:r>
          </a:p>
          <a:p>
            <a:pPr marL="800100" lvl="1" indent="-342900">
              <a:spcBef>
                <a:spcPct val="20000"/>
              </a:spcBef>
              <a:buFont typeface="Arial" pitchFamily="34" charset="0"/>
              <a:buChar char="•"/>
            </a:pPr>
            <a:endParaRPr lang="en-US" noProof="0" dirty="0" smtClean="0">
              <a:solidFill>
                <a:srgbClr val="FFC000"/>
              </a:solidFill>
              <a:latin typeface="+mn-lt"/>
            </a:endParaRPr>
          </a:p>
          <a:p>
            <a:pPr marL="800100" lvl="1" indent="-342900">
              <a:spcBef>
                <a:spcPct val="20000"/>
              </a:spcBef>
              <a:buFont typeface="Arial" pitchFamily="34" charset="0"/>
              <a:buChar char="•"/>
            </a:pPr>
            <a:r>
              <a:rPr lang="en-US" noProof="0" dirty="0" smtClean="0">
                <a:solidFill>
                  <a:srgbClr val="FFC000"/>
                </a:solidFill>
                <a:latin typeface="+mn-lt"/>
              </a:rPr>
              <a:t>Regular polyhedrons are the most symmetrical solids </a:t>
            </a:r>
          </a:p>
          <a:p>
            <a:pPr marL="800100" lvl="1" indent="-342900">
              <a:spcBef>
                <a:spcPct val="20000"/>
              </a:spcBef>
              <a:buFont typeface="Arial" pitchFamily="34" charset="0"/>
              <a:buChar char="•"/>
            </a:pPr>
            <a:endParaRPr lang="en-US" dirty="0" smtClean="0">
              <a:solidFill>
                <a:srgbClr val="FFC000"/>
              </a:solidFill>
              <a:latin typeface="+mn-lt"/>
            </a:endParaRPr>
          </a:p>
          <a:p>
            <a:pPr marL="800100" lvl="1" indent="-342900">
              <a:spcBef>
                <a:spcPct val="20000"/>
              </a:spcBef>
              <a:buFont typeface="Arial" pitchFamily="34" charset="0"/>
              <a:buChar char="•"/>
            </a:pPr>
            <a:r>
              <a:rPr lang="en-US" dirty="0" smtClean="0">
                <a:solidFill>
                  <a:srgbClr val="FFC000"/>
                </a:solidFill>
                <a:latin typeface="+mn-lt"/>
              </a:rPr>
              <a:t>Each of the regular polyhedrons occurs in nature, for example in mineral crystals , biology, and chemistry.</a:t>
            </a:r>
          </a:p>
          <a:p>
            <a:pPr marL="800100" lvl="1" indent="-342900">
              <a:spcBef>
                <a:spcPct val="20000"/>
              </a:spcBef>
            </a:pPr>
            <a:endParaRPr kumimoji="0" lang="en-US" sz="2000" b="0" i="0" u="none" strike="noStrike" kern="1200" cap="none" spc="0" normalizeH="0" baseline="0" dirty="0" smtClean="0">
              <a:ln>
                <a:noFill/>
              </a:ln>
              <a:solidFill>
                <a:srgbClr val="FFC000"/>
              </a:solidFill>
              <a:effectLst/>
              <a:uLnTx/>
              <a:uFillTx/>
              <a:latin typeface="+mn-lt"/>
              <a:ea typeface="+mn-ea"/>
              <a:cs typeface="+mn-cs"/>
            </a:endParaRPr>
          </a:p>
          <a:p>
            <a:pPr marL="800100" lvl="1" indent="-342900">
              <a:spcBef>
                <a:spcPct val="20000"/>
              </a:spcBef>
              <a:buFont typeface="Arial" pitchFamily="34" charset="0"/>
              <a:buChar char="•"/>
            </a:pPr>
            <a:endParaRPr kumimoji="0" lang="en-US" sz="2000" b="0" i="0" u="none" strike="noStrike" kern="1200" cap="none" spc="0" normalizeH="0" baseline="0" noProof="0" dirty="0" smtClean="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dirty="0" smtClean="0">
                <a:solidFill>
                  <a:schemeClr val="bg1"/>
                </a:solidFill>
              </a:rPr>
              <a:t>Cylinders and cones</a:t>
            </a:r>
          </a:p>
        </p:txBody>
      </p:sp>
      <p:sp>
        <p:nvSpPr>
          <p:cNvPr id="17" name="Espace réservé du contenu 2"/>
          <p:cNvSpPr txBox="1">
            <a:spLocks/>
          </p:cNvSpPr>
          <p:nvPr/>
        </p:nvSpPr>
        <p:spPr bwMode="auto">
          <a:xfrm>
            <a:off x="533400" y="1371600"/>
            <a:ext cx="5410200" cy="4648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US" dirty="0" smtClean="0">
                <a:solidFill>
                  <a:schemeClr val="bg1"/>
                </a:solidFill>
                <a:latin typeface="+mn-lt"/>
              </a:rPr>
              <a:t>a</a:t>
            </a:r>
            <a:r>
              <a:rPr kumimoji="0" lang="en-US" b="0" i="0" u="none" strike="noStrike" kern="1200" cap="none" spc="0" normalizeH="0" noProof="0" dirty="0" smtClean="0">
                <a:ln>
                  <a:noFill/>
                </a:ln>
                <a:solidFill>
                  <a:schemeClr val="bg1"/>
                </a:solidFill>
                <a:effectLst/>
                <a:uLnTx/>
                <a:uFillTx/>
                <a:latin typeface="+mn-lt"/>
                <a:ea typeface="+mn-ea"/>
                <a:cs typeface="+mn-cs"/>
              </a:rPr>
              <a:t>  </a:t>
            </a:r>
            <a:r>
              <a:rPr kumimoji="0" lang="en-US" b="0" i="0" u="none" strike="noStrike" kern="1200" cap="none" spc="0" normalizeH="0" noProof="0" dirty="0" smtClean="0">
                <a:ln>
                  <a:noFill/>
                </a:ln>
                <a:solidFill>
                  <a:srgbClr val="FFC000"/>
                </a:solidFill>
                <a:effectLst/>
                <a:uLnTx/>
                <a:uFillTx/>
                <a:latin typeface="+mn-lt"/>
                <a:ea typeface="+mn-ea"/>
                <a:cs typeface="+mn-cs"/>
              </a:rPr>
              <a:t>cylinder </a:t>
            </a:r>
            <a:r>
              <a:rPr lang="en-US" dirty="0" smtClean="0">
                <a:solidFill>
                  <a:schemeClr val="bg1"/>
                </a:solidFill>
                <a:latin typeface="+mn-lt"/>
              </a:rPr>
              <a:t>is typically defined as a solid with two congruent parallel bases which are circles. Other definitions however, consider ALL solid with two congruent parallel faces a </a:t>
            </a:r>
            <a:r>
              <a:rPr lang="en-US" dirty="0" smtClean="0">
                <a:solidFill>
                  <a:srgbClr val="FFC000"/>
                </a:solidFill>
                <a:latin typeface="+mn-lt"/>
              </a:rPr>
              <a:t>cylinder </a:t>
            </a:r>
            <a:r>
              <a:rPr lang="en-US" dirty="0" smtClean="0">
                <a:solidFill>
                  <a:schemeClr val="bg1"/>
                </a:solidFill>
                <a:latin typeface="+mn-lt"/>
              </a:rPr>
              <a:t>and classify </a:t>
            </a:r>
            <a:r>
              <a:rPr lang="en-US" dirty="0" smtClean="0">
                <a:solidFill>
                  <a:srgbClr val="FFC000"/>
                </a:solidFill>
                <a:latin typeface="+mn-lt"/>
              </a:rPr>
              <a:t>prisms</a:t>
            </a:r>
            <a:r>
              <a:rPr lang="en-US" dirty="0" smtClean="0">
                <a:solidFill>
                  <a:schemeClr val="bg1"/>
                </a:solidFill>
                <a:latin typeface="+mn-lt"/>
              </a:rPr>
              <a:t> as special types of </a:t>
            </a:r>
            <a:r>
              <a:rPr lang="en-US" dirty="0" smtClean="0">
                <a:solidFill>
                  <a:srgbClr val="FFC000"/>
                </a:solidFill>
                <a:latin typeface="+mn-lt"/>
              </a:rPr>
              <a:t>cylinders</a:t>
            </a:r>
            <a:r>
              <a:rPr lang="en-US" dirty="0" smtClean="0">
                <a:solidFill>
                  <a:schemeClr val="bg1"/>
                </a:solidFill>
                <a:latin typeface="+mn-lt"/>
              </a:rPr>
              <a:t>. This more inclusive definition of cylinder is useful in deriving formulas that apply to all types of </a:t>
            </a:r>
            <a:r>
              <a:rPr lang="en-US" dirty="0" smtClean="0">
                <a:solidFill>
                  <a:srgbClr val="FFC000"/>
                </a:solidFill>
                <a:latin typeface="+mn-lt"/>
              </a:rPr>
              <a:t>cylinders</a:t>
            </a:r>
            <a:r>
              <a:rPr lang="en-US" dirty="0" smtClean="0">
                <a:solidFill>
                  <a:schemeClr val="bg1"/>
                </a:solidFill>
                <a:latin typeface="+mn-lt"/>
              </a:rPr>
              <a:t> and </a:t>
            </a:r>
            <a:r>
              <a:rPr lang="en-US" dirty="0" smtClean="0">
                <a:solidFill>
                  <a:srgbClr val="FFC000"/>
                </a:solidFill>
                <a:latin typeface="+mn-lt"/>
              </a:rPr>
              <a:t>prisms</a:t>
            </a:r>
            <a:r>
              <a:rPr lang="en-US" dirty="0" smtClean="0">
                <a:solidFill>
                  <a:schemeClr val="bg1"/>
                </a:solidFill>
                <a:latin typeface="+mn-lt"/>
              </a:rPr>
              <a:t> alike. </a:t>
            </a:r>
            <a:r>
              <a:rPr lang="en-US" dirty="0" smtClean="0">
                <a:latin typeface="+mn-lt"/>
              </a:rPr>
              <a:t>(Van De Valle et al., 2010) </a:t>
            </a:r>
            <a:endParaRPr lang="en-US" dirty="0" smtClean="0">
              <a:solidFill>
                <a:schemeClr val="bg1"/>
              </a:solidFill>
              <a:latin typeface="+mn-lt"/>
            </a:endParaRP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US" dirty="0" smtClean="0">
              <a:solidFill>
                <a:schemeClr val="bg1"/>
              </a:solidFill>
              <a:latin typeface="+mn-lt"/>
            </a:endParaRPr>
          </a:p>
          <a:p>
            <a:pPr marL="342900" lvl="0" indent="-342900">
              <a:spcBef>
                <a:spcPct val="20000"/>
              </a:spcBef>
              <a:buFont typeface="Arial" pitchFamily="34" charset="0"/>
              <a:buChar char="•"/>
              <a:defRPr/>
            </a:pPr>
            <a:r>
              <a:rPr lang="en-US" dirty="0" smtClean="0">
                <a:solidFill>
                  <a:schemeClr val="bg1"/>
                </a:solidFill>
              </a:rPr>
              <a:t>a  </a:t>
            </a:r>
            <a:r>
              <a:rPr lang="en-US" dirty="0" smtClean="0">
                <a:solidFill>
                  <a:srgbClr val="FFC000"/>
                </a:solidFill>
              </a:rPr>
              <a:t>cone </a:t>
            </a:r>
            <a:r>
              <a:rPr lang="en-US" dirty="0" smtClean="0">
                <a:solidFill>
                  <a:schemeClr val="bg1"/>
                </a:solidFill>
              </a:rPr>
              <a:t>is typically defined as a solid with one circular base. Other definitions however, consider  all </a:t>
            </a:r>
            <a:r>
              <a:rPr lang="en-US" dirty="0" smtClean="0">
                <a:solidFill>
                  <a:srgbClr val="FFC000"/>
                </a:solidFill>
              </a:rPr>
              <a:t>prisms</a:t>
            </a:r>
            <a:r>
              <a:rPr lang="en-US" dirty="0" smtClean="0">
                <a:solidFill>
                  <a:schemeClr val="bg1"/>
                </a:solidFill>
              </a:rPr>
              <a:t> as a subset of </a:t>
            </a:r>
            <a:r>
              <a:rPr lang="en-US" dirty="0" smtClean="0">
                <a:solidFill>
                  <a:srgbClr val="FFC000"/>
                </a:solidFill>
              </a:rPr>
              <a:t>cones</a:t>
            </a:r>
            <a:r>
              <a:rPr lang="en-US" dirty="0" smtClean="0">
                <a:solidFill>
                  <a:schemeClr val="bg1"/>
                </a:solidFill>
              </a:rPr>
              <a:t>. This more inclusive definition of </a:t>
            </a:r>
            <a:r>
              <a:rPr lang="en-US" dirty="0" smtClean="0">
                <a:solidFill>
                  <a:srgbClr val="FFC000"/>
                </a:solidFill>
              </a:rPr>
              <a:t>cone</a:t>
            </a:r>
            <a:r>
              <a:rPr lang="en-US" dirty="0" smtClean="0">
                <a:solidFill>
                  <a:schemeClr val="bg1"/>
                </a:solidFill>
              </a:rPr>
              <a:t> is useful in deriving formulas that apply to all types of cylinders and prisms alike. </a:t>
            </a:r>
            <a:r>
              <a:rPr lang="en-US" dirty="0" smtClean="0"/>
              <a:t>(Van De Valle et al., 2010) </a:t>
            </a:r>
            <a:endParaRPr lang="en-US" sz="2000" dirty="0" smtClean="0">
              <a:solidFill>
                <a:schemeClr val="bg1"/>
              </a:solidFill>
            </a:endParaRP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US" dirty="0" smtClean="0">
              <a:solidFill>
                <a:schemeClr val="bg1"/>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r>
              <a:rPr lang="en-US" dirty="0" smtClean="0">
                <a:latin typeface="+mn-lt"/>
              </a:rPr>
              <a:t> </a:t>
            </a:r>
            <a:endParaRPr kumimoji="0" lang="en-US" sz="2000" b="0" i="0" u="none" strike="noStrike" kern="1200" cap="none" spc="0" normalizeH="0" baseline="0" noProof="0" dirty="0" smtClean="0">
              <a:ln>
                <a:noFill/>
              </a:ln>
              <a:solidFill>
                <a:schemeClr val="bg1"/>
              </a:solidFill>
              <a:effectLst/>
              <a:uLnTx/>
              <a:uFillTx/>
              <a:latin typeface="+mn-lt"/>
              <a:ea typeface="+mn-ea"/>
              <a:cs typeface="+mn-cs"/>
            </a:endParaRPr>
          </a:p>
        </p:txBody>
      </p:sp>
      <p:pic>
        <p:nvPicPr>
          <p:cNvPr id="8" name="Picture 7" descr="cylinder1.gif"/>
          <p:cNvPicPr>
            <a:picLocks noChangeAspect="1"/>
          </p:cNvPicPr>
          <p:nvPr/>
        </p:nvPicPr>
        <p:blipFill>
          <a:blip r:embed="rId3" cstate="print"/>
          <a:stretch>
            <a:fillRect/>
          </a:stretch>
        </p:blipFill>
        <p:spPr>
          <a:xfrm>
            <a:off x="6172201" y="1600200"/>
            <a:ext cx="711552" cy="1081086"/>
          </a:xfrm>
          <a:prstGeom prst="rect">
            <a:avLst/>
          </a:prstGeom>
        </p:spPr>
      </p:pic>
      <p:pic>
        <p:nvPicPr>
          <p:cNvPr id="10" name="Picture 9" descr="prism6.gif"/>
          <p:cNvPicPr>
            <a:picLocks noChangeAspect="1"/>
          </p:cNvPicPr>
          <p:nvPr/>
        </p:nvPicPr>
        <p:blipFill>
          <a:blip r:embed="rId4" cstate="print"/>
          <a:stretch>
            <a:fillRect/>
          </a:stretch>
        </p:blipFill>
        <p:spPr>
          <a:xfrm>
            <a:off x="7162800" y="2133600"/>
            <a:ext cx="1114425" cy="1222273"/>
          </a:xfrm>
          <a:prstGeom prst="rect">
            <a:avLst/>
          </a:prstGeom>
        </p:spPr>
      </p:pic>
      <p:pic>
        <p:nvPicPr>
          <p:cNvPr id="11" name="Picture 10" descr="cone1.gif"/>
          <p:cNvPicPr>
            <a:picLocks noChangeAspect="1"/>
          </p:cNvPicPr>
          <p:nvPr/>
        </p:nvPicPr>
        <p:blipFill>
          <a:blip r:embed="rId5" cstate="print"/>
          <a:stretch>
            <a:fillRect/>
          </a:stretch>
        </p:blipFill>
        <p:spPr>
          <a:xfrm>
            <a:off x="5943600" y="4038600"/>
            <a:ext cx="1143000" cy="1030310"/>
          </a:xfrm>
          <a:prstGeom prst="rect">
            <a:avLst/>
          </a:prstGeom>
        </p:spPr>
      </p:pic>
      <p:pic>
        <p:nvPicPr>
          <p:cNvPr id="12" name="Picture 11" descr="pyramid1.gif"/>
          <p:cNvPicPr>
            <a:picLocks noChangeAspect="1"/>
          </p:cNvPicPr>
          <p:nvPr/>
        </p:nvPicPr>
        <p:blipFill>
          <a:blip r:embed="rId6" cstate="print"/>
          <a:stretch>
            <a:fillRect/>
          </a:stretch>
        </p:blipFill>
        <p:spPr>
          <a:xfrm>
            <a:off x="7086600" y="4876800"/>
            <a:ext cx="1085850" cy="790258"/>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dirty="0" smtClean="0">
                <a:solidFill>
                  <a:schemeClr val="bg1"/>
                </a:solidFill>
              </a:rPr>
              <a:t>Sphere</a:t>
            </a:r>
          </a:p>
        </p:txBody>
      </p:sp>
      <p:sp>
        <p:nvSpPr>
          <p:cNvPr id="17" name="Espace réservé du contenu 2"/>
          <p:cNvSpPr txBox="1">
            <a:spLocks/>
          </p:cNvSpPr>
          <p:nvPr/>
        </p:nvSpPr>
        <p:spPr bwMode="auto">
          <a:xfrm>
            <a:off x="228600" y="1295400"/>
            <a:ext cx="54102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US" noProof="0" dirty="0" smtClean="0">
              <a:solidFill>
                <a:schemeClr val="bg1"/>
              </a:solidFill>
              <a:latin typeface="+mn-lt"/>
            </a:endParaRP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US" noProof="0" dirty="0" smtClean="0">
              <a:solidFill>
                <a:schemeClr val="bg1"/>
              </a:solidFill>
              <a:latin typeface="+mn-lt"/>
            </a:endParaRP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US" noProof="0" dirty="0" smtClean="0">
                <a:solidFill>
                  <a:schemeClr val="bg1"/>
                </a:solidFill>
                <a:latin typeface="+mn-lt"/>
              </a:rPr>
              <a:t>“A</a:t>
            </a:r>
            <a:r>
              <a:rPr kumimoji="0" lang="en-US" b="0" i="0" u="none" strike="noStrike" kern="1200" cap="none" spc="0" normalizeH="0" noProof="0" dirty="0" smtClean="0">
                <a:ln>
                  <a:noFill/>
                </a:ln>
                <a:solidFill>
                  <a:schemeClr val="bg1"/>
                </a:solidFill>
                <a:effectLst/>
                <a:uLnTx/>
                <a:uFillTx/>
                <a:latin typeface="+mn-lt"/>
                <a:ea typeface="+mn-ea"/>
                <a:cs typeface="+mn-cs"/>
              </a:rPr>
              <a:t>  </a:t>
            </a:r>
            <a:r>
              <a:rPr kumimoji="0" lang="en-US" b="0" i="0" u="none" strike="noStrike" kern="1200" cap="none" spc="0" normalizeH="0" noProof="0" dirty="0" smtClean="0">
                <a:ln>
                  <a:noFill/>
                </a:ln>
                <a:solidFill>
                  <a:srgbClr val="FFC000"/>
                </a:solidFill>
                <a:effectLst/>
                <a:uLnTx/>
                <a:uFillTx/>
                <a:latin typeface="+mn-lt"/>
                <a:ea typeface="+mn-ea"/>
                <a:cs typeface="+mn-cs"/>
              </a:rPr>
              <a:t>sphere </a:t>
            </a:r>
            <a:r>
              <a:rPr lang="en-US" dirty="0" smtClean="0">
                <a:solidFill>
                  <a:schemeClr val="bg1"/>
                </a:solidFill>
                <a:latin typeface="+mn-lt"/>
              </a:rPr>
              <a:t>is the set of all point in space equidistant from a given point called the </a:t>
            </a:r>
            <a:r>
              <a:rPr lang="en-US" dirty="0" smtClean="0">
                <a:solidFill>
                  <a:srgbClr val="FFC000"/>
                </a:solidFill>
                <a:latin typeface="+mn-lt"/>
              </a:rPr>
              <a:t>center</a:t>
            </a:r>
            <a:r>
              <a:rPr lang="en-US" dirty="0" smtClean="0">
                <a:solidFill>
                  <a:schemeClr val="bg1"/>
                </a:solidFill>
                <a:latin typeface="+mn-lt"/>
              </a:rPr>
              <a:t>.</a:t>
            </a:r>
          </a:p>
          <a:p>
            <a:pPr marL="800100" lvl="1" indent="-342900">
              <a:spcBef>
                <a:spcPct val="20000"/>
              </a:spcBef>
              <a:buFont typeface="Arial" pitchFamily="34" charset="0"/>
              <a:buChar char="•"/>
            </a:pPr>
            <a:r>
              <a:rPr lang="en-US" dirty="0" smtClean="0">
                <a:solidFill>
                  <a:schemeClr val="bg1"/>
                </a:solidFill>
                <a:latin typeface="+mn-lt"/>
              </a:rPr>
              <a:t> A </a:t>
            </a:r>
            <a:r>
              <a:rPr lang="en-US" dirty="0" smtClean="0">
                <a:solidFill>
                  <a:srgbClr val="FFC000"/>
                </a:solidFill>
                <a:latin typeface="+mn-lt"/>
              </a:rPr>
              <a:t>radius</a:t>
            </a:r>
            <a:r>
              <a:rPr lang="en-US" dirty="0" smtClean="0">
                <a:solidFill>
                  <a:schemeClr val="bg1"/>
                </a:solidFill>
                <a:latin typeface="+mn-lt"/>
              </a:rPr>
              <a:t> is a segment that has one endpoint at the center and the other on the sphere</a:t>
            </a:r>
          </a:p>
          <a:p>
            <a:pPr marL="800100" lvl="1" indent="-342900">
              <a:spcBef>
                <a:spcPct val="20000"/>
              </a:spcBef>
              <a:buFont typeface="Arial" pitchFamily="34" charset="0"/>
              <a:buChar char="•"/>
            </a:pPr>
            <a:r>
              <a:rPr lang="en-US" dirty="0" smtClean="0">
                <a:solidFill>
                  <a:schemeClr val="bg1"/>
                </a:solidFill>
                <a:latin typeface="+mn-lt"/>
              </a:rPr>
              <a:t>One a plane intersects a sphere at more than one point, the intersection is a circle. If the center of the circle is also the center of the sphere, the circle is called the great circle of the sphere. A great circle divides the sphere into two hemispheres.” </a:t>
            </a:r>
            <a:r>
              <a:rPr lang="en-US" dirty="0" smtClean="0">
                <a:latin typeface="+mn-lt"/>
              </a:rPr>
              <a:t>(Bass et al., 2010) </a:t>
            </a:r>
            <a:endParaRPr lang="en-US" dirty="0" smtClean="0">
              <a:solidFill>
                <a:schemeClr val="bg1"/>
              </a:solidFill>
              <a:latin typeface="+mn-lt"/>
            </a:endParaRP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US" dirty="0" smtClean="0">
              <a:solidFill>
                <a:schemeClr val="bg1"/>
              </a:solidFill>
              <a:latin typeface="+mn-lt"/>
            </a:endParaRP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lang="en-US" dirty="0" smtClean="0">
              <a:solidFill>
                <a:schemeClr val="bg1"/>
              </a:solidFill>
              <a:latin typeface="+mn-lt"/>
            </a:endParaRPr>
          </a:p>
          <a:p>
            <a:pPr marL="342900" marR="0" lvl="0" indent="-342900" algn="l" defTabSz="914400" rtl="0" eaLnBrk="1" fontAlgn="base" latinLnBrk="0" hangingPunct="1">
              <a:lnSpc>
                <a:spcPct val="100000"/>
              </a:lnSpc>
              <a:spcBef>
                <a:spcPct val="20000"/>
              </a:spcBef>
              <a:spcAft>
                <a:spcPct val="0"/>
              </a:spcAft>
              <a:buClrTx/>
              <a:buSzTx/>
              <a:tabLst/>
              <a:defRPr/>
            </a:pPr>
            <a:r>
              <a:rPr lang="en-US" dirty="0" smtClean="0">
                <a:latin typeface="+mn-lt"/>
              </a:rPr>
              <a:t> </a:t>
            </a:r>
            <a:endParaRPr kumimoji="0" lang="en-US" sz="2000" b="0" i="0" u="none" strike="noStrike" kern="1200" cap="none" spc="0" normalizeH="0" baseline="0" noProof="0" dirty="0" smtClean="0">
              <a:ln>
                <a:noFill/>
              </a:ln>
              <a:solidFill>
                <a:schemeClr val="bg1"/>
              </a:solidFill>
              <a:effectLst/>
              <a:uLnTx/>
              <a:uFillTx/>
              <a:latin typeface="+mn-lt"/>
              <a:ea typeface="+mn-ea"/>
              <a:cs typeface="+mn-cs"/>
            </a:endParaRPr>
          </a:p>
        </p:txBody>
      </p:sp>
      <p:pic>
        <p:nvPicPr>
          <p:cNvPr id="9" name="Picture 8" descr="sphere1.gif"/>
          <p:cNvPicPr>
            <a:picLocks noChangeAspect="1"/>
          </p:cNvPicPr>
          <p:nvPr/>
        </p:nvPicPr>
        <p:blipFill>
          <a:blip r:embed="rId3" cstate="print"/>
          <a:stretch>
            <a:fillRect/>
          </a:stretch>
        </p:blipFill>
        <p:spPr>
          <a:xfrm>
            <a:off x="5715000" y="2133600"/>
            <a:ext cx="1476375" cy="1476375"/>
          </a:xfrm>
          <a:prstGeom prst="rect">
            <a:avLst/>
          </a:prstGeom>
        </p:spPr>
      </p:pic>
      <p:pic>
        <p:nvPicPr>
          <p:cNvPr id="15" name="Picture 14" descr="radius20of20the20sphere.GIF"/>
          <p:cNvPicPr>
            <a:picLocks noChangeAspect="1"/>
          </p:cNvPicPr>
          <p:nvPr/>
        </p:nvPicPr>
        <p:blipFill>
          <a:blip r:embed="rId4" cstate="print"/>
          <a:stretch>
            <a:fillRect/>
          </a:stretch>
        </p:blipFill>
        <p:spPr>
          <a:xfrm>
            <a:off x="5257800" y="4038600"/>
            <a:ext cx="3657600" cy="2036618"/>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15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151</Template>
  <TotalTime>926</TotalTime>
  <Words>2032</Words>
  <Application>Microsoft Office PowerPoint</Application>
  <PresentationFormat>On-screen Show (4:3)</PresentationFormat>
  <Paragraphs>249</Paragraphs>
  <Slides>24</Slides>
  <Notes>0</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151</vt:lpstr>
      <vt:lpstr>Solid Geometry </vt:lpstr>
      <vt:lpstr>Modeling the World</vt:lpstr>
      <vt:lpstr>Big Idea</vt:lpstr>
      <vt:lpstr>The Anatomy of Space Figures</vt:lpstr>
      <vt:lpstr>Polyhedrons</vt:lpstr>
      <vt:lpstr>Regular Polyhedrons</vt:lpstr>
      <vt:lpstr>Regular Polyhedrons</vt:lpstr>
      <vt:lpstr>Cylinders and cones</vt:lpstr>
      <vt:lpstr>Sphere</vt:lpstr>
      <vt:lpstr>Drawing solids</vt:lpstr>
      <vt:lpstr>Drawing solids</vt:lpstr>
      <vt:lpstr>Drawing solids – Online Resources</vt:lpstr>
      <vt:lpstr>Application Examples  Virtual worlds, Google Earth</vt:lpstr>
      <vt:lpstr>Drawing solids – Cross sections</vt:lpstr>
      <vt:lpstr>Application Example - GPS</vt:lpstr>
      <vt:lpstr>volume and area of solids</vt:lpstr>
      <vt:lpstr>volume and area of solids Additional observations</vt:lpstr>
      <vt:lpstr>Surface area of solids</vt:lpstr>
      <vt:lpstr>volume and area of solids</vt:lpstr>
      <vt:lpstr>Real World Connections</vt:lpstr>
      <vt:lpstr>Curricular connections</vt:lpstr>
      <vt:lpstr>Cross-curricular connections</vt:lpstr>
      <vt:lpstr>Reflection</vt:lpstr>
      <vt:lpstr>References</vt:lpstr>
    </vt:vector>
  </TitlesOfParts>
  <Company>SHCS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NAME</dc:title>
  <dc:creator>hgareis</dc:creator>
  <cp:lastModifiedBy>hgareis</cp:lastModifiedBy>
  <cp:revision>129</cp:revision>
  <dcterms:created xsi:type="dcterms:W3CDTF">2011-03-14T17:30:32Z</dcterms:created>
  <dcterms:modified xsi:type="dcterms:W3CDTF">2011-03-21T13:43:59Z</dcterms:modified>
</cp:coreProperties>
</file>